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76" r:id="rId6"/>
    <p:sldId id="275"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273" r:id="rId31"/>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003300"/>
    <a:srgbClr val="CC66FF"/>
    <a:srgbClr val="FFCC00"/>
    <a:srgbClr val="66FFFF"/>
    <a:srgbClr val="66FFCC"/>
    <a:srgbClr val="FF99FF"/>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21501A7E-9F1A-4122-BDC9-6914FDD73585}" type="datetimeFigureOut">
              <a:rPr lang="th-TH" smtClean="0"/>
              <a:pPr/>
              <a:t>01/06/56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0FF72C4-027D-477A-8DA9-1A74C4541AE3}"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21501A7E-9F1A-4122-BDC9-6914FDD73585}" type="datetimeFigureOut">
              <a:rPr lang="th-TH" smtClean="0"/>
              <a:pPr/>
              <a:t>01/06/56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0FF72C4-027D-477A-8DA9-1A74C4541AE3}"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21501A7E-9F1A-4122-BDC9-6914FDD73585}" type="datetimeFigureOut">
              <a:rPr lang="th-TH" smtClean="0"/>
              <a:pPr/>
              <a:t>01/06/56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0FF72C4-027D-477A-8DA9-1A74C4541AE3}"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21501A7E-9F1A-4122-BDC9-6914FDD73585}" type="datetimeFigureOut">
              <a:rPr lang="th-TH" smtClean="0"/>
              <a:pPr/>
              <a:t>01/06/56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0FF72C4-027D-477A-8DA9-1A74C4541AE3}"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01A7E-9F1A-4122-BDC9-6914FDD73585}" type="datetimeFigureOut">
              <a:rPr lang="th-TH" smtClean="0"/>
              <a:pPr/>
              <a:t>01/06/56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0FF72C4-027D-477A-8DA9-1A74C4541AE3}"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21501A7E-9F1A-4122-BDC9-6914FDD73585}" type="datetimeFigureOut">
              <a:rPr lang="th-TH" smtClean="0"/>
              <a:pPr/>
              <a:t>01/06/56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0FF72C4-027D-477A-8DA9-1A74C4541AE3}"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21501A7E-9F1A-4122-BDC9-6914FDD73585}" type="datetimeFigureOut">
              <a:rPr lang="th-TH" smtClean="0"/>
              <a:pPr/>
              <a:t>01/06/56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F0FF72C4-027D-477A-8DA9-1A74C4541AE3}"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21501A7E-9F1A-4122-BDC9-6914FDD73585}" type="datetimeFigureOut">
              <a:rPr lang="th-TH" smtClean="0"/>
              <a:pPr/>
              <a:t>01/06/56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F0FF72C4-027D-477A-8DA9-1A74C4541AE3}"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01A7E-9F1A-4122-BDC9-6914FDD73585}" type="datetimeFigureOut">
              <a:rPr lang="th-TH" smtClean="0"/>
              <a:pPr/>
              <a:t>01/06/56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F0FF72C4-027D-477A-8DA9-1A74C4541AE3}"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01A7E-9F1A-4122-BDC9-6914FDD73585}" type="datetimeFigureOut">
              <a:rPr lang="th-TH" smtClean="0"/>
              <a:pPr/>
              <a:t>01/06/56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0FF72C4-027D-477A-8DA9-1A74C4541AE3}"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01A7E-9F1A-4122-BDC9-6914FDD73585}" type="datetimeFigureOut">
              <a:rPr lang="th-TH" smtClean="0"/>
              <a:pPr/>
              <a:t>01/06/56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0FF72C4-027D-477A-8DA9-1A74C4541AE3}"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01A7E-9F1A-4122-BDC9-6914FDD73585}" type="datetimeFigureOut">
              <a:rPr lang="th-TH" smtClean="0"/>
              <a:pPr/>
              <a:t>01/06/56</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F72C4-027D-477A-8DA9-1A74C4541AE3}"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bloggang.com/data/moonfleet/picture/1205762822.jpg"/>
          <p:cNvPicPr>
            <a:picLocks noChangeAspect="1" noChangeArrowheads="1"/>
          </p:cNvPicPr>
          <p:nvPr/>
        </p:nvPicPr>
        <p:blipFill>
          <a:blip r:embed="rId2" cstate="print"/>
          <a:srcRect l="2450" t="1468" b="1781"/>
          <a:stretch>
            <a:fillRect/>
          </a:stretch>
        </p:blipFill>
        <p:spPr bwMode="auto">
          <a:xfrm flipH="1">
            <a:off x="0" y="0"/>
            <a:ext cx="9144000" cy="6858000"/>
          </a:xfrm>
          <a:prstGeom prst="rect">
            <a:avLst/>
          </a:prstGeom>
          <a:noFill/>
        </p:spPr>
      </p:pic>
      <p:sp>
        <p:nvSpPr>
          <p:cNvPr id="5" name="TextBox 4"/>
          <p:cNvSpPr txBox="1"/>
          <p:nvPr/>
        </p:nvSpPr>
        <p:spPr>
          <a:xfrm>
            <a:off x="0" y="5085184"/>
            <a:ext cx="9144000" cy="1368000"/>
          </a:xfrm>
          <a:prstGeom prst="rect">
            <a:avLst/>
          </a:prstGeom>
          <a:solidFill>
            <a:schemeClr val="tx1">
              <a:alpha val="52000"/>
            </a:schemeClr>
          </a:solidFill>
        </p:spPr>
        <p:txBody>
          <a:bodyPr wrap="square" rtlCol="0">
            <a:spAutoFit/>
          </a:bodyPr>
          <a:lstStyle/>
          <a:p>
            <a:pPr algn="ctr"/>
            <a:r>
              <a:rPr lang="en-US" sz="10000" b="1" dirty="0" smtClean="0">
                <a:solidFill>
                  <a:srgbClr val="FF0000"/>
                </a:solidFill>
                <a:effectLst>
                  <a:outerShdw blurRad="38100" dist="38100" dir="2700000" algn="tl">
                    <a:srgbClr val="000000">
                      <a:alpha val="43137"/>
                    </a:srgbClr>
                  </a:outerShdw>
                </a:effectLst>
                <a:latin typeface="Century Gothic" pitchFamily="34" charset="0"/>
              </a:rPr>
              <a:t>Peter </a:t>
            </a:r>
            <a:r>
              <a:rPr lang="en-US" sz="10000" b="1" dirty="0" err="1" smtClean="0">
                <a:solidFill>
                  <a:srgbClr val="FF0000"/>
                </a:solidFill>
                <a:effectLst>
                  <a:outerShdw blurRad="38100" dist="38100" dir="2700000" algn="tl">
                    <a:srgbClr val="000000">
                      <a:alpha val="43137"/>
                    </a:srgbClr>
                  </a:outerShdw>
                </a:effectLst>
                <a:latin typeface="Century Gothic" pitchFamily="34" charset="0"/>
              </a:rPr>
              <a:t>Drucker</a:t>
            </a:r>
            <a:endParaRPr lang="th-TH" sz="10000" b="1" dirty="0">
              <a:solidFill>
                <a:srgbClr val="FF0000"/>
              </a:solidFill>
              <a:effectLst>
                <a:outerShdw blurRad="38100" dist="38100" dir="2700000" algn="tl">
                  <a:srgbClr val="000000">
                    <a:alpha val="43137"/>
                  </a:srgbClr>
                </a:outerShdw>
              </a:effectLst>
              <a:latin typeface="Century Gothic" pitchFamily="34" charset="0"/>
            </a:endParaRPr>
          </a:p>
        </p:txBody>
      </p:sp>
      <p:sp>
        <p:nvSpPr>
          <p:cNvPr id="9" name="Rectangle 8"/>
          <p:cNvSpPr/>
          <p:nvPr/>
        </p:nvSpPr>
        <p:spPr>
          <a:xfrm>
            <a:off x="107504" y="0"/>
            <a:ext cx="3605474" cy="3170099"/>
          </a:xfrm>
          <a:prstGeom prst="rect">
            <a:avLst/>
          </a:prstGeom>
        </p:spPr>
        <p:txBody>
          <a:bodyPr wrap="none">
            <a:spAutoFit/>
          </a:bodyPr>
          <a:lstStyle/>
          <a:p>
            <a:r>
              <a:rPr lang="en-US" sz="20000" dirty="0" smtClean="0">
                <a:solidFill>
                  <a:srgbClr val="CCCC00"/>
                </a:solidFill>
                <a:effectLst>
                  <a:innerShdw blurRad="63500" dist="50800" dir="10800000">
                    <a:prstClr val="black">
                      <a:alpha val="50000"/>
                    </a:prstClr>
                  </a:innerShdw>
                </a:effectLst>
                <a:latin typeface="Arial Black" pitchFamily="34" charset="0"/>
              </a:rPr>
              <a:t>25</a:t>
            </a:r>
            <a:endParaRPr lang="th-TH" sz="20000" dirty="0">
              <a:solidFill>
                <a:srgbClr val="CCCC00"/>
              </a:solidFill>
              <a:effectLst>
                <a:innerShdw blurRad="63500" dist="50800" dir="10800000">
                  <a:prstClr val="black">
                    <a:alpha val="50000"/>
                  </a:prstClr>
                </a:innerShdw>
              </a:effectLst>
            </a:endParaRPr>
          </a:p>
        </p:txBody>
      </p:sp>
      <p:sp>
        <p:nvSpPr>
          <p:cNvPr id="7" name="TextBox 6"/>
          <p:cNvSpPr txBox="1"/>
          <p:nvPr/>
        </p:nvSpPr>
        <p:spPr>
          <a:xfrm>
            <a:off x="107504" y="2420888"/>
            <a:ext cx="3846053" cy="461665"/>
          </a:xfrm>
          <a:prstGeom prst="rect">
            <a:avLst/>
          </a:prstGeom>
          <a:noFill/>
        </p:spPr>
        <p:txBody>
          <a:bodyPr wrap="none" rtlCol="0">
            <a:spAutoFit/>
          </a:bodyPr>
          <a:lstStyle/>
          <a:p>
            <a:r>
              <a:rPr lang="en-US" sz="2400" dirty="0" smtClean="0">
                <a:solidFill>
                  <a:srgbClr val="CCCC00"/>
                </a:solidFill>
                <a:effectLst>
                  <a:outerShdw blurRad="38100" dist="38100" dir="2700000" algn="tl">
                    <a:srgbClr val="000000">
                      <a:alpha val="43137"/>
                    </a:srgbClr>
                  </a:outerShdw>
                </a:effectLst>
                <a:latin typeface="Arial Black" pitchFamily="34" charset="0"/>
              </a:rPr>
              <a:t>Management Lessons</a:t>
            </a:r>
            <a:endParaRPr lang="th-TH" sz="2400" dirty="0">
              <a:solidFill>
                <a:srgbClr val="CCCC00"/>
              </a:solidFill>
              <a:effectLst>
                <a:outerShdw blurRad="38100" dist="38100" dir="2700000" algn="tl">
                  <a:srgbClr val="000000">
                    <a:alpha val="43137"/>
                  </a:srgbClr>
                </a:outerShdw>
              </a:effectLst>
              <a:latin typeface="Arial Black" pitchFamily="34" charset="0"/>
            </a:endParaRPr>
          </a:p>
        </p:txBody>
      </p:sp>
      <p:sp>
        <p:nvSpPr>
          <p:cNvPr id="8" name="Rectangle 7"/>
          <p:cNvSpPr/>
          <p:nvPr/>
        </p:nvSpPr>
        <p:spPr>
          <a:xfrm>
            <a:off x="0" y="6411724"/>
            <a:ext cx="9144000" cy="461665"/>
          </a:xfrm>
          <a:prstGeom prst="rect">
            <a:avLst/>
          </a:prstGeom>
          <a:solidFill>
            <a:srgbClr val="002060"/>
          </a:solidFill>
        </p:spPr>
        <p:txBody>
          <a:bodyPr wrap="square">
            <a:spAutoFit/>
          </a:bodyPr>
          <a:lstStyle/>
          <a:p>
            <a:r>
              <a:rPr lang="en-US" sz="2400" b="1" dirty="0" smtClean="0">
                <a:solidFill>
                  <a:schemeClr val="bg1"/>
                </a:solidFill>
                <a:latin typeface="Book Antiqua" pitchFamily="18" charset="0"/>
              </a:rPr>
              <a:t>It helps pave the way for thinking about effective management.</a:t>
            </a:r>
            <a:r>
              <a:rPr lang="en-US" sz="2300" b="1" dirty="0" smtClean="0">
                <a:solidFill>
                  <a:schemeClr val="bg1"/>
                </a:solidFill>
                <a:latin typeface="Book Antiqua" pitchFamily="18" charset="0"/>
              </a:rPr>
              <a:t> </a:t>
            </a:r>
            <a:endParaRPr lang="th-TH" sz="2300" b="1" dirty="0">
              <a:solidFill>
                <a:schemeClr val="bg1"/>
              </a:solidFill>
              <a:latin typeface="Book Antiqua" pitchFamily="18" charset="0"/>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646331"/>
          </a:xfrm>
          <a:prstGeom prst="rect">
            <a:avLst/>
          </a:prstGeom>
          <a:noFill/>
        </p:spPr>
        <p:txBody>
          <a:bodyPr wrap="square">
            <a:spAutoFit/>
          </a:bodyPr>
          <a:lstStyle/>
          <a:p>
            <a:r>
              <a:rPr lang="en-US" sz="1800" b="1" dirty="0" smtClean="0">
                <a:latin typeface="Century Gothic" pitchFamily="34" charset="0"/>
              </a:rPr>
              <a:t>You can’t be an expert in all things.  You can round out your knowledge and get the basics, while still specializing in a few areas. </a:t>
            </a:r>
          </a:p>
        </p:txBody>
      </p:sp>
      <p:sp>
        <p:nvSpPr>
          <p:cNvPr id="3" name="TextBox 2"/>
          <p:cNvSpPr txBox="1"/>
          <p:nvPr/>
        </p:nvSpPr>
        <p:spPr>
          <a:xfrm>
            <a:off x="0" y="0"/>
            <a:ext cx="9144000" cy="461665"/>
          </a:xfrm>
          <a:prstGeom prst="rect">
            <a:avLst/>
          </a:prstGeom>
          <a:solidFill>
            <a:srgbClr val="002060"/>
          </a:solidFill>
        </p:spPr>
        <p:txBody>
          <a:bodyPr wrap="square" rtlCol="0">
            <a:spAutoFit/>
          </a:bodyPr>
          <a:lstStyle/>
          <a:p>
            <a:pPr fontAlgn="base"/>
            <a:r>
              <a:rPr lang="en-US" sz="2400" b="1" dirty="0" smtClean="0">
                <a:solidFill>
                  <a:schemeClr val="bg1"/>
                </a:solidFill>
                <a:latin typeface="Century Gothic" pitchFamily="34" charset="0"/>
              </a:rPr>
              <a:t>Lesson 6 : Effectiveness over universal expert.  </a:t>
            </a:r>
          </a:p>
        </p:txBody>
      </p:sp>
      <p:pic>
        <p:nvPicPr>
          <p:cNvPr id="4" name="Picture 2" descr="http://www.hdwallpapers.in/walls/akashi_kaikyo_bridge_japan-wide.jpg"/>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17438"/>
            <a:ext cx="9144000" cy="1015663"/>
          </a:xfrm>
          <a:prstGeom prst="rect">
            <a:avLst/>
          </a:prstGeom>
          <a:noFill/>
        </p:spPr>
        <p:txBody>
          <a:bodyPr wrap="square">
            <a:spAutoFit/>
          </a:bodyPr>
          <a:lstStyle/>
          <a:p>
            <a:r>
              <a:rPr lang="en-US" sz="1500" b="1" dirty="0" smtClean="0">
                <a:latin typeface="Century Gothic" pitchFamily="34" charset="0"/>
              </a:rPr>
              <a:t>The primary function of a business is to serve the customer and the primary goal of your business is to create customers.</a:t>
            </a:r>
            <a:r>
              <a:rPr lang="en-US" sz="1500" i="1" dirty="0" smtClean="0"/>
              <a:t> </a:t>
            </a:r>
            <a:r>
              <a:rPr lang="en-US" sz="1500" b="1" dirty="0" smtClean="0">
                <a:latin typeface="Century Gothic" pitchFamily="34" charset="0"/>
              </a:rPr>
              <a:t>The aim of marketing is to know and understand the customer so well the product or service fits him and sells itself.</a:t>
            </a:r>
          </a:p>
          <a:p>
            <a:pPr fontAlgn="base"/>
            <a:endParaRPr lang="en-US" sz="1500" b="1" dirty="0" smtClean="0">
              <a:latin typeface="Century Gothic" pitchFamily="34" charset="0"/>
            </a:endParaRPr>
          </a:p>
        </p:txBody>
      </p:sp>
      <p:sp>
        <p:nvSpPr>
          <p:cNvPr id="3" name="TextBox 2"/>
          <p:cNvSpPr txBox="1"/>
          <p:nvPr/>
        </p:nvSpPr>
        <p:spPr>
          <a:xfrm>
            <a:off x="0" y="0"/>
            <a:ext cx="9144000" cy="461665"/>
          </a:xfrm>
          <a:prstGeom prst="rect">
            <a:avLst/>
          </a:prstGeom>
          <a:solidFill>
            <a:schemeClr val="accent3">
              <a:lumMod val="50000"/>
            </a:schemeClr>
          </a:solidFill>
        </p:spPr>
        <p:txBody>
          <a:bodyPr wrap="square" rtlCol="0">
            <a:spAutoFit/>
          </a:bodyPr>
          <a:lstStyle/>
          <a:p>
            <a:pPr fontAlgn="base"/>
            <a:r>
              <a:rPr lang="en-US" sz="2400" b="1" dirty="0" smtClean="0">
                <a:solidFill>
                  <a:schemeClr val="bg1"/>
                </a:solidFill>
                <a:latin typeface="Century Gothic" pitchFamily="34" charset="0"/>
              </a:rPr>
              <a:t>Lesson 7 : Focus on the customer</a:t>
            </a:r>
          </a:p>
        </p:txBody>
      </p:sp>
      <p:pic>
        <p:nvPicPr>
          <p:cNvPr id="5" name="Picture 2" descr="everything is okay"/>
          <p:cNvPicPr>
            <a:picLocks noChangeAspect="1" noChangeArrowheads="1"/>
          </p:cNvPicPr>
          <p:nvPr/>
        </p:nvPicPr>
        <p:blipFill>
          <a:blip r:embed="rId2" cstate="print"/>
          <a:srcRect/>
          <a:stretch>
            <a:fillRect/>
          </a:stretch>
        </p:blipFill>
        <p:spPr bwMode="auto">
          <a:xfrm>
            <a:off x="0" y="1479339"/>
            <a:ext cx="9144000" cy="5378662"/>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1077218"/>
          </a:xfrm>
          <a:prstGeom prst="rect">
            <a:avLst/>
          </a:prstGeom>
          <a:noFill/>
        </p:spPr>
        <p:txBody>
          <a:bodyPr wrap="square">
            <a:spAutoFit/>
          </a:bodyPr>
          <a:lstStyle/>
          <a:p>
            <a:r>
              <a:rPr lang="en-US" sz="1600" b="1" dirty="0" smtClean="0">
                <a:latin typeface="Century Gothic" pitchFamily="34" charset="0"/>
              </a:rPr>
              <a:t>Set the goals and get out of the way.  Help unblock people, enable and empower people to reach the goals.  Avoid the how trap. Management by objective works – if you know the objectives. Ninety percent of the time you don’t.</a:t>
            </a:r>
          </a:p>
          <a:p>
            <a:pPr fontAlgn="base"/>
            <a:endParaRPr lang="en-US" sz="1600" b="1" dirty="0" smtClean="0">
              <a:latin typeface="Century Gothic" pitchFamily="34" charset="0"/>
            </a:endParaRPr>
          </a:p>
        </p:txBody>
      </p:sp>
      <p:sp>
        <p:nvSpPr>
          <p:cNvPr id="3" name="TextBox 2"/>
          <p:cNvSpPr txBox="1"/>
          <p:nvPr/>
        </p:nvSpPr>
        <p:spPr>
          <a:xfrm>
            <a:off x="0" y="0"/>
            <a:ext cx="9144000" cy="461665"/>
          </a:xfrm>
          <a:prstGeom prst="rect">
            <a:avLst/>
          </a:prstGeom>
          <a:solidFill>
            <a:srgbClr val="002060"/>
          </a:solidFill>
        </p:spPr>
        <p:txBody>
          <a:bodyPr wrap="square" rtlCol="0">
            <a:spAutoFit/>
          </a:bodyPr>
          <a:lstStyle/>
          <a:p>
            <a:pPr fontAlgn="base"/>
            <a:r>
              <a:rPr lang="en-US" sz="2400" b="1" dirty="0" smtClean="0">
                <a:solidFill>
                  <a:schemeClr val="bg1"/>
                </a:solidFill>
                <a:latin typeface="Century Gothic" pitchFamily="34" charset="0"/>
              </a:rPr>
              <a:t>Lesson 8 : Manage by objectives </a:t>
            </a:r>
          </a:p>
        </p:txBody>
      </p:sp>
      <p:pic>
        <p:nvPicPr>
          <p:cNvPr id="4" name="Picture 2" descr="http://farm3.static.flickr.com/2724/4179455963_0f73ae500c_z.jpg"/>
          <p:cNvPicPr>
            <a:picLocks noChangeAspect="1" noChangeArrowheads="1"/>
          </p:cNvPicPr>
          <p:nvPr/>
        </p:nvPicPr>
        <p:blipFill>
          <a:blip r:embed="rId2" cstate="print"/>
          <a:srcRect/>
          <a:stretch>
            <a:fillRect/>
          </a:stretch>
        </p:blipFill>
        <p:spPr bwMode="auto">
          <a:xfrm>
            <a:off x="0" y="1526651"/>
            <a:ext cx="9144000" cy="5331349"/>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1040285"/>
          </a:xfrm>
          <a:prstGeom prst="rect">
            <a:avLst/>
          </a:prstGeom>
          <a:noFill/>
        </p:spPr>
        <p:txBody>
          <a:bodyPr wrap="square">
            <a:spAutoFit/>
          </a:bodyPr>
          <a:lstStyle/>
          <a:p>
            <a:r>
              <a:rPr lang="en-US" sz="1480" b="1" dirty="0" smtClean="0">
                <a:latin typeface="Century Gothic" pitchFamily="34" charset="0"/>
              </a:rPr>
              <a:t>Plan an ending.  Determine how long the commitment will be for, and create some boundaries around it.  If you won’t have enough time to finish it, don’t take it on.  Build in a review mechanism so you can determine whether to continue or change course or stop.  When you stop something, you make room for something else.</a:t>
            </a:r>
          </a:p>
        </p:txBody>
      </p:sp>
      <p:sp>
        <p:nvSpPr>
          <p:cNvPr id="3" name="TextBox 2"/>
          <p:cNvSpPr txBox="1"/>
          <p:nvPr/>
        </p:nvSpPr>
        <p:spPr>
          <a:xfrm>
            <a:off x="0" y="0"/>
            <a:ext cx="9144000" cy="461665"/>
          </a:xfrm>
          <a:prstGeom prst="rect">
            <a:avLst/>
          </a:prstGeom>
          <a:solidFill>
            <a:schemeClr val="accent5">
              <a:lumMod val="75000"/>
            </a:schemeClr>
          </a:solidFill>
        </p:spPr>
        <p:txBody>
          <a:bodyPr wrap="square" rtlCol="0">
            <a:spAutoFit/>
          </a:bodyPr>
          <a:lstStyle/>
          <a:p>
            <a:pPr fontAlgn="base"/>
            <a:r>
              <a:rPr lang="en-US" sz="2400" b="1" dirty="0" smtClean="0">
                <a:solidFill>
                  <a:schemeClr val="bg1"/>
                </a:solidFill>
                <a:latin typeface="Century Gothic" pitchFamily="34" charset="0"/>
              </a:rPr>
              <a:t>Lesson 9 : Planned abandonment </a:t>
            </a:r>
          </a:p>
        </p:txBody>
      </p:sp>
      <p:pic>
        <p:nvPicPr>
          <p:cNvPr id="7" name="Picture 2" descr="azul"/>
          <p:cNvPicPr>
            <a:picLocks noChangeAspect="1" noChangeArrowheads="1"/>
          </p:cNvPicPr>
          <p:nvPr/>
        </p:nvPicPr>
        <p:blipFill>
          <a:blip r:embed="rId2" cstate="print"/>
          <a:srcRect t="7008"/>
          <a:stretch>
            <a:fillRect/>
          </a:stretch>
        </p:blipFill>
        <p:spPr bwMode="auto">
          <a:xfrm rot="5400000">
            <a:off x="1921397" y="-364604"/>
            <a:ext cx="5301208" cy="9144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7763"/>
            <a:ext cx="9144000" cy="830997"/>
          </a:xfrm>
          <a:prstGeom prst="rect">
            <a:avLst/>
          </a:prstGeom>
          <a:noFill/>
        </p:spPr>
        <p:txBody>
          <a:bodyPr wrap="square">
            <a:spAutoFit/>
          </a:bodyPr>
          <a:lstStyle/>
          <a:p>
            <a:r>
              <a:rPr lang="en-US" sz="1600" b="1" dirty="0" smtClean="0">
                <a:latin typeface="Century Gothic" pitchFamily="34" charset="0"/>
              </a:rPr>
              <a:t>Results are the best way to compare effectiveness.  Quality of management is a key differentiator.  Focus on continuous productivity improvement. </a:t>
            </a:r>
            <a:r>
              <a:rPr lang="en-US" sz="1600" i="1" dirty="0" smtClean="0"/>
              <a:t> </a:t>
            </a:r>
            <a:r>
              <a:rPr lang="en-US" sz="1600" b="1" dirty="0" smtClean="0">
                <a:latin typeface="Century Gothic" pitchFamily="34" charset="0"/>
              </a:rPr>
              <a:t>The productivity of work is not the responsibility of the worker but of the manager.</a:t>
            </a:r>
          </a:p>
        </p:txBody>
      </p:sp>
      <p:sp>
        <p:nvSpPr>
          <p:cNvPr id="3" name="TextBox 2"/>
          <p:cNvSpPr txBox="1"/>
          <p:nvPr/>
        </p:nvSpPr>
        <p:spPr>
          <a:xfrm>
            <a:off x="0" y="0"/>
            <a:ext cx="9144000" cy="461665"/>
          </a:xfrm>
          <a:prstGeom prst="rect">
            <a:avLst/>
          </a:prstGeom>
          <a:solidFill>
            <a:schemeClr val="accent2">
              <a:lumMod val="75000"/>
            </a:schemeClr>
          </a:solidFill>
        </p:spPr>
        <p:txBody>
          <a:bodyPr wrap="square" rtlCol="0">
            <a:spAutoFit/>
          </a:bodyPr>
          <a:lstStyle/>
          <a:p>
            <a:r>
              <a:rPr lang="en-US" sz="2400" b="1" dirty="0" smtClean="0">
                <a:solidFill>
                  <a:schemeClr val="bg1"/>
                </a:solidFill>
                <a:latin typeface="Century Gothic" pitchFamily="34" charset="0"/>
              </a:rPr>
              <a:t>Lesson 10 : Productivity objectives </a:t>
            </a:r>
          </a:p>
        </p:txBody>
      </p:sp>
      <p:pic>
        <p:nvPicPr>
          <p:cNvPr id="4" name="Picture 6" descr="http://farm5.static.flickr.com/4152/5412311232_9757334546_z.jpg"/>
          <p:cNvPicPr>
            <a:picLocks noChangeAspect="1" noChangeArrowheads="1"/>
          </p:cNvPicPr>
          <p:nvPr/>
        </p:nvPicPr>
        <p:blipFill>
          <a:blip r:embed="rId2" cstate="print"/>
          <a:srcRect l="2669"/>
          <a:stretch>
            <a:fillRect/>
          </a:stretch>
        </p:blipFill>
        <p:spPr bwMode="auto">
          <a:xfrm>
            <a:off x="0" y="1556792"/>
            <a:ext cx="9144000" cy="530120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9504"/>
            <a:ext cx="9144000" cy="830997"/>
          </a:xfrm>
          <a:prstGeom prst="rect">
            <a:avLst/>
          </a:prstGeom>
          <a:noFill/>
        </p:spPr>
        <p:txBody>
          <a:bodyPr wrap="square">
            <a:spAutoFit/>
          </a:bodyPr>
          <a:lstStyle/>
          <a:p>
            <a:r>
              <a:rPr lang="en-US" sz="1600" b="1" dirty="0" smtClean="0">
                <a:latin typeface="Century Gothic" pitchFamily="34" charset="0"/>
              </a:rPr>
              <a:t>Innovation is how you grow your business.  The key challenge with innovation objectives is measuring relative impact and importance. </a:t>
            </a:r>
            <a:r>
              <a:rPr lang="en-US" sz="1600" dirty="0" smtClean="0"/>
              <a:t> </a:t>
            </a:r>
            <a:r>
              <a:rPr lang="en-US" sz="1600" b="1" dirty="0" smtClean="0">
                <a:latin typeface="Century Gothic" pitchFamily="34" charset="0"/>
              </a:rPr>
              <a:t>According to </a:t>
            </a:r>
            <a:r>
              <a:rPr lang="en-US" sz="1600" b="1" dirty="0" err="1" smtClean="0">
                <a:latin typeface="Century Gothic" pitchFamily="34" charset="0"/>
              </a:rPr>
              <a:t>Drucker</a:t>
            </a:r>
            <a:r>
              <a:rPr lang="en-US" sz="1600" b="1" dirty="0" smtClean="0">
                <a:latin typeface="Century Gothic" pitchFamily="34" charset="0"/>
              </a:rPr>
              <a:t>, there are 3 kinds of innovation:  1) process, 2) product, and 3) market. </a:t>
            </a:r>
            <a:endParaRPr lang="en-US" sz="1600" b="1" dirty="0">
              <a:latin typeface="Century Gothic" pitchFamily="34" charset="0"/>
            </a:endParaRPr>
          </a:p>
        </p:txBody>
      </p:sp>
      <p:sp>
        <p:nvSpPr>
          <p:cNvPr id="3" name="TextBox 2"/>
          <p:cNvSpPr txBox="1"/>
          <p:nvPr/>
        </p:nvSpPr>
        <p:spPr>
          <a:xfrm>
            <a:off x="0" y="0"/>
            <a:ext cx="9144000" cy="461665"/>
          </a:xfrm>
          <a:prstGeom prst="rect">
            <a:avLst/>
          </a:prstGeom>
          <a:solidFill>
            <a:srgbClr val="C00000"/>
          </a:solidFill>
        </p:spPr>
        <p:txBody>
          <a:bodyPr wrap="square" rtlCol="0">
            <a:spAutoFit/>
          </a:bodyPr>
          <a:lstStyle/>
          <a:p>
            <a:r>
              <a:rPr lang="en-US" sz="2400" b="1" dirty="0" smtClean="0">
                <a:solidFill>
                  <a:schemeClr val="bg1"/>
                </a:solidFill>
                <a:latin typeface="Century Gothic" pitchFamily="34" charset="0"/>
              </a:rPr>
              <a:t>Lesson 11 : Innovation Objectives</a:t>
            </a:r>
          </a:p>
        </p:txBody>
      </p:sp>
      <p:pic>
        <p:nvPicPr>
          <p:cNvPr id="4" name="Picture 2" descr="Penang, Malaysia - Colour Of Chinese New Year (2011)"/>
          <p:cNvPicPr>
            <a:picLocks noChangeAspect="1" noChangeArrowheads="1"/>
          </p:cNvPicPr>
          <p:nvPr/>
        </p:nvPicPr>
        <p:blipFill>
          <a:blip r:embed="rId2" cstate="print"/>
          <a:srcRect/>
          <a:stretch>
            <a:fillRect/>
          </a:stretch>
        </p:blipFill>
        <p:spPr bwMode="auto">
          <a:xfrm>
            <a:off x="0" y="1559052"/>
            <a:ext cx="9144000" cy="529894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784830"/>
          </a:xfrm>
          <a:prstGeom prst="rect">
            <a:avLst/>
          </a:prstGeom>
          <a:noFill/>
        </p:spPr>
        <p:txBody>
          <a:bodyPr wrap="square">
            <a:spAutoFit/>
          </a:bodyPr>
          <a:lstStyle/>
          <a:p>
            <a:r>
              <a:rPr lang="en-US" sz="1500" b="1" dirty="0" smtClean="0">
                <a:latin typeface="Century Gothic" pitchFamily="34" charset="0"/>
              </a:rPr>
              <a:t>Your business needs to attract land, labor and capital.  Your jobs have to satisfy the business and the people in the market.  The first sign of decline is loss of attraction to qualified, ambitious people.  Design jobs to attract and retain the kind of people you want.  </a:t>
            </a:r>
            <a:endParaRPr lang="en-US" sz="1500" b="1" dirty="0">
              <a:latin typeface="Century Gothic" pitchFamily="34" charset="0"/>
            </a:endParaRPr>
          </a:p>
        </p:txBody>
      </p:sp>
      <p:sp>
        <p:nvSpPr>
          <p:cNvPr id="3" name="TextBox 2"/>
          <p:cNvSpPr txBox="1"/>
          <p:nvPr/>
        </p:nvSpPr>
        <p:spPr>
          <a:xfrm>
            <a:off x="0" y="0"/>
            <a:ext cx="9144000" cy="461665"/>
          </a:xfrm>
          <a:prstGeom prst="rect">
            <a:avLst/>
          </a:prstGeom>
          <a:solidFill>
            <a:schemeClr val="accent4">
              <a:lumMod val="50000"/>
            </a:schemeClr>
          </a:solidFill>
        </p:spPr>
        <p:txBody>
          <a:bodyPr wrap="square" rtlCol="0">
            <a:spAutoFit/>
          </a:bodyPr>
          <a:lstStyle/>
          <a:p>
            <a:r>
              <a:rPr lang="en-US" sz="2400" b="1" dirty="0" smtClean="0">
                <a:solidFill>
                  <a:schemeClr val="bg1"/>
                </a:solidFill>
                <a:latin typeface="Century Gothic" pitchFamily="34" charset="0"/>
              </a:rPr>
              <a:t>Lesson 12 : Resource objectives </a:t>
            </a:r>
          </a:p>
        </p:txBody>
      </p:sp>
      <p:pic>
        <p:nvPicPr>
          <p:cNvPr id="4" name="Picture 2" descr="http://farm6.static.flickr.com/5206/5303061319_4c139d08af_z.jpg"/>
          <p:cNvPicPr>
            <a:picLocks noChangeAspect="1" noChangeArrowheads="1"/>
          </p:cNvPicPr>
          <p:nvPr/>
        </p:nvPicPr>
        <p:blipFill>
          <a:blip r:embed="rId2" cstate="print"/>
          <a:srcRect l="3340" r="2998"/>
          <a:stretch>
            <a:fillRect/>
          </a:stretch>
        </p:blipFill>
        <p:spPr bwMode="auto">
          <a:xfrm>
            <a:off x="0" y="1484784"/>
            <a:ext cx="9144000" cy="537321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830997"/>
          </a:xfrm>
          <a:prstGeom prst="rect">
            <a:avLst/>
          </a:prstGeom>
          <a:noFill/>
        </p:spPr>
        <p:txBody>
          <a:bodyPr wrap="square">
            <a:spAutoFit/>
          </a:bodyPr>
          <a:lstStyle/>
          <a:p>
            <a:r>
              <a:rPr lang="en-US" sz="1600" b="1" dirty="0" smtClean="0">
                <a:latin typeface="Century Gothic" pitchFamily="34" charset="0"/>
              </a:rPr>
              <a:t>Bake social objectives into your strategy.  Society and the economy need to believe that your business serves a necessary, useful and productive job.  Think through your social and economic impact and responsibilities.</a:t>
            </a:r>
            <a:endParaRPr lang="en-US" sz="1480" b="1" dirty="0">
              <a:latin typeface="Century Gothic" pitchFamily="34" charset="0"/>
            </a:endParaRPr>
          </a:p>
        </p:txBody>
      </p:sp>
      <p:sp>
        <p:nvSpPr>
          <p:cNvPr id="3" name="TextBox 2"/>
          <p:cNvSpPr txBox="1"/>
          <p:nvPr/>
        </p:nvSpPr>
        <p:spPr>
          <a:xfrm>
            <a:off x="0" y="0"/>
            <a:ext cx="9144000" cy="461665"/>
          </a:xfrm>
          <a:prstGeom prst="rect">
            <a:avLst/>
          </a:prstGeom>
          <a:solidFill>
            <a:srgbClr val="003300"/>
          </a:solidFill>
        </p:spPr>
        <p:txBody>
          <a:bodyPr wrap="square" rtlCol="0">
            <a:spAutoFit/>
          </a:bodyPr>
          <a:lstStyle/>
          <a:p>
            <a:r>
              <a:rPr lang="en-US" sz="2400" b="1" dirty="0" smtClean="0">
                <a:solidFill>
                  <a:schemeClr val="bg1"/>
                </a:solidFill>
                <a:latin typeface="Century Gothic" pitchFamily="34" charset="0"/>
              </a:rPr>
              <a:t>Lesson 13 : Social responsibility objectives</a:t>
            </a:r>
          </a:p>
        </p:txBody>
      </p:sp>
      <p:pic>
        <p:nvPicPr>
          <p:cNvPr id="4" name="Picture 4" descr="http://farm6.static.flickr.com/5083/5303460859_cdc13ac714_z.jpg"/>
          <p:cNvPicPr>
            <a:picLocks noChangeAspect="1" noChangeArrowheads="1"/>
          </p:cNvPicPr>
          <p:nvPr/>
        </p:nvPicPr>
        <p:blipFill>
          <a:blip r:embed="rId2" cstate="print"/>
          <a:srcRect/>
          <a:stretch>
            <a:fillRect/>
          </a:stretch>
        </p:blipFill>
        <p:spPr bwMode="auto">
          <a:xfrm>
            <a:off x="0" y="1523485"/>
            <a:ext cx="9144000" cy="5334515"/>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584775"/>
          </a:xfrm>
          <a:prstGeom prst="rect">
            <a:avLst/>
          </a:prstGeom>
          <a:noFill/>
        </p:spPr>
        <p:txBody>
          <a:bodyPr wrap="square">
            <a:spAutoFit/>
          </a:bodyPr>
          <a:lstStyle/>
          <a:p>
            <a:r>
              <a:rPr lang="en-US" sz="1600" b="1" dirty="0" smtClean="0">
                <a:latin typeface="Century Gothic" pitchFamily="34" charset="0"/>
              </a:rPr>
              <a:t>Effective leadership is not about making speeches or being liked; leadership is defined by results not attributes. Management is doing things right; leadership is doing the right things.</a:t>
            </a:r>
            <a:endParaRPr lang="en-US" sz="1600" b="1" dirty="0">
              <a:latin typeface="Century Gothic" pitchFamily="34" charset="0"/>
            </a:endParaRPr>
          </a:p>
        </p:txBody>
      </p:sp>
      <p:sp>
        <p:nvSpPr>
          <p:cNvPr id="3" name="TextBox 2"/>
          <p:cNvSpPr txBox="1"/>
          <p:nvPr/>
        </p:nvSpPr>
        <p:spPr>
          <a:xfrm>
            <a:off x="0" y="0"/>
            <a:ext cx="9144000" cy="461665"/>
          </a:xfrm>
          <a:prstGeom prst="rect">
            <a:avLst/>
          </a:prstGeom>
          <a:solidFill>
            <a:schemeClr val="tx1"/>
          </a:solidFill>
        </p:spPr>
        <p:txBody>
          <a:bodyPr wrap="square" rtlCol="0">
            <a:spAutoFit/>
          </a:bodyPr>
          <a:lstStyle/>
          <a:p>
            <a:r>
              <a:rPr lang="en-US" sz="2400" b="1" dirty="0" smtClean="0">
                <a:solidFill>
                  <a:schemeClr val="bg1"/>
                </a:solidFill>
                <a:latin typeface="Century Gothic" pitchFamily="34" charset="0"/>
              </a:rPr>
              <a:t>Lesson 14 : Leadership is defined by results only</a:t>
            </a:r>
          </a:p>
        </p:txBody>
      </p:sp>
      <p:pic>
        <p:nvPicPr>
          <p:cNvPr id="4" name="Picture 2" descr="http://www.inc.com/uploaded_files/image/articles-2009-11-Drucker-class-pan_1013.jpg"/>
          <p:cNvPicPr>
            <a:picLocks noChangeAspect="1" noChangeArrowheads="1"/>
          </p:cNvPicPr>
          <p:nvPr/>
        </p:nvPicPr>
        <p:blipFill>
          <a:blip r:embed="rId2" cstate="print"/>
          <a:srcRect l="17713"/>
          <a:stretch>
            <a:fillRect/>
          </a:stretch>
        </p:blipFill>
        <p:spPr bwMode="auto">
          <a:xfrm>
            <a:off x="0" y="1556792"/>
            <a:ext cx="9144000" cy="530120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907941"/>
          </a:xfrm>
          <a:prstGeom prst="rect">
            <a:avLst/>
          </a:prstGeom>
          <a:noFill/>
        </p:spPr>
        <p:txBody>
          <a:bodyPr wrap="square">
            <a:spAutoFit/>
          </a:bodyPr>
          <a:lstStyle/>
          <a:p>
            <a:r>
              <a:rPr lang="en-US" sz="1700" b="1" dirty="0" smtClean="0">
                <a:latin typeface="Century Gothic" pitchFamily="34" charset="0"/>
              </a:rPr>
              <a:t>Know that decisions are judgments.  Start with opinions over facts.  Know the criteria of what’s relevant.  Test your opinions against reality. Making good decisions is a crucial skill at every level.</a:t>
            </a:r>
            <a:endParaRPr lang="en-US" sz="1700" b="1" dirty="0">
              <a:latin typeface="Century Gothic" pitchFamily="34" charset="0"/>
            </a:endParaRPr>
          </a:p>
        </p:txBody>
      </p:sp>
      <p:sp>
        <p:nvSpPr>
          <p:cNvPr id="3" name="TextBox 2"/>
          <p:cNvSpPr txBox="1"/>
          <p:nvPr/>
        </p:nvSpPr>
        <p:spPr>
          <a:xfrm>
            <a:off x="0" y="0"/>
            <a:ext cx="9144000" cy="461665"/>
          </a:xfrm>
          <a:prstGeom prst="rect">
            <a:avLst/>
          </a:prstGeom>
          <a:solidFill>
            <a:srgbClr val="CC0066"/>
          </a:solidFill>
        </p:spPr>
        <p:txBody>
          <a:bodyPr wrap="square" rtlCol="0">
            <a:spAutoFit/>
          </a:bodyPr>
          <a:lstStyle/>
          <a:p>
            <a:r>
              <a:rPr lang="en-US" sz="2400" b="1" dirty="0" smtClean="0">
                <a:solidFill>
                  <a:schemeClr val="bg1"/>
                </a:solidFill>
                <a:latin typeface="Century Gothic" pitchFamily="34" charset="0"/>
              </a:rPr>
              <a:t>Lesson 15 : Opinions over facts</a:t>
            </a:r>
          </a:p>
        </p:txBody>
      </p:sp>
      <p:pic>
        <p:nvPicPr>
          <p:cNvPr id="5" name="Picture 2" descr="http://farm5.static.flickr.com/4021/4577751943_3d7747a6c1_z.jpg"/>
          <p:cNvPicPr>
            <a:picLocks noChangeAspect="1" noChangeArrowheads="1"/>
          </p:cNvPicPr>
          <p:nvPr/>
        </p:nvPicPr>
        <p:blipFill>
          <a:blip r:embed="rId2" cstate="print"/>
          <a:srcRect/>
          <a:stretch>
            <a:fillRect/>
          </a:stretch>
        </p:blipFill>
        <p:spPr bwMode="auto">
          <a:xfrm>
            <a:off x="0" y="1537173"/>
            <a:ext cx="9144000" cy="532082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6056" y="0"/>
            <a:ext cx="40679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extBox 1"/>
          <p:cNvSpPr txBox="1"/>
          <p:nvPr/>
        </p:nvSpPr>
        <p:spPr>
          <a:xfrm>
            <a:off x="5508104" y="1196752"/>
            <a:ext cx="3635896" cy="3231654"/>
          </a:xfrm>
          <a:prstGeom prst="rect">
            <a:avLst/>
          </a:prstGeom>
          <a:noFill/>
        </p:spPr>
        <p:txBody>
          <a:bodyPr wrap="square" rtlCol="0">
            <a:spAutoFit/>
          </a:bodyPr>
          <a:lstStyle/>
          <a:p>
            <a:r>
              <a:rPr lang="en-US" sz="1700" b="1" dirty="0" smtClean="0">
                <a:solidFill>
                  <a:schemeClr val="bg1"/>
                </a:solidFill>
                <a:latin typeface="Century Gothic" pitchFamily="34" charset="0"/>
              </a:rPr>
              <a:t>Peter </a:t>
            </a:r>
            <a:r>
              <a:rPr lang="en-US" sz="1700" b="1" dirty="0" err="1" smtClean="0">
                <a:solidFill>
                  <a:schemeClr val="bg1"/>
                </a:solidFill>
                <a:latin typeface="Century Gothic" pitchFamily="34" charset="0"/>
              </a:rPr>
              <a:t>Drucker</a:t>
            </a:r>
            <a:r>
              <a:rPr lang="en-US" sz="1700" b="1" dirty="0" smtClean="0">
                <a:solidFill>
                  <a:schemeClr val="bg1"/>
                </a:solidFill>
                <a:latin typeface="Century Gothic" pitchFamily="34" charset="0"/>
              </a:rPr>
              <a:t> – author of 35 books, Presidential Medal of Freedom winner, and still a leading voice in the business world. Peter was born in Vienna in 1909 and began working as </a:t>
            </a:r>
          </a:p>
          <a:p>
            <a:r>
              <a:rPr lang="en-US" sz="1700" b="1" dirty="0" smtClean="0">
                <a:solidFill>
                  <a:schemeClr val="bg1"/>
                </a:solidFill>
                <a:latin typeface="Century Gothic" pitchFamily="34" charset="0"/>
              </a:rPr>
              <a:t>a financial reporter in Frankfurt, Germany, while he earned a doctoral degree in public and international law at Frankfurt University. </a:t>
            </a:r>
            <a:endParaRPr lang="th-TH" sz="1700" b="1" dirty="0" smtClean="0"/>
          </a:p>
          <a:p>
            <a:endParaRPr lang="th-TH" sz="1700" b="1" dirty="0">
              <a:solidFill>
                <a:schemeClr val="bg1"/>
              </a:solidFill>
              <a:latin typeface="Century Gothic" pitchFamily="34" charset="0"/>
            </a:endParaRPr>
          </a:p>
        </p:txBody>
      </p:sp>
      <p:pic>
        <p:nvPicPr>
          <p:cNvPr id="13314" name="Picture 2" descr="http://www.extensor.co.uk/articles/peter_drucker/peter_drucker.jpg"/>
          <p:cNvPicPr>
            <a:picLocks noChangeAspect="1" noChangeArrowheads="1"/>
          </p:cNvPicPr>
          <p:nvPr/>
        </p:nvPicPr>
        <p:blipFill>
          <a:blip r:embed="rId2" cstate="print"/>
          <a:srcRect l="5193" t="2083" r="8813" b="3125"/>
          <a:stretch>
            <a:fillRect/>
          </a:stretch>
        </p:blipFill>
        <p:spPr bwMode="auto">
          <a:xfrm>
            <a:off x="0" y="0"/>
            <a:ext cx="5400600" cy="6858001"/>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17438"/>
            <a:ext cx="9144000" cy="1077218"/>
          </a:xfrm>
          <a:prstGeom prst="rect">
            <a:avLst/>
          </a:prstGeom>
          <a:noFill/>
        </p:spPr>
        <p:txBody>
          <a:bodyPr wrap="square">
            <a:spAutoFit/>
          </a:bodyPr>
          <a:lstStyle/>
          <a:p>
            <a:r>
              <a:rPr lang="en-US" sz="1600" b="1" dirty="0" smtClean="0">
                <a:latin typeface="Century Gothic" pitchFamily="34" charset="0"/>
              </a:rPr>
              <a:t>Efficiency is doing things right; effectiveness is doing the right things. Follow effective action with quiet reflection. From the quiet reflection will come even more effective action.</a:t>
            </a:r>
          </a:p>
          <a:p>
            <a:endParaRPr lang="en-US" sz="1600" b="1" dirty="0" smtClean="0">
              <a:latin typeface="Century Gothic" pitchFamily="34" charset="0"/>
            </a:endParaRPr>
          </a:p>
          <a:p>
            <a:endParaRPr lang="en-US" sz="1600" b="1" dirty="0">
              <a:latin typeface="Century Gothic" pitchFamily="34" charset="0"/>
            </a:endParaRPr>
          </a:p>
        </p:txBody>
      </p:sp>
      <p:sp>
        <p:nvSpPr>
          <p:cNvPr id="3" name="TextBox 2"/>
          <p:cNvSpPr txBox="1"/>
          <p:nvPr/>
        </p:nvSpPr>
        <p:spPr>
          <a:xfrm>
            <a:off x="0" y="0"/>
            <a:ext cx="9144000" cy="461665"/>
          </a:xfrm>
          <a:prstGeom prst="rect">
            <a:avLst/>
          </a:prstGeom>
          <a:solidFill>
            <a:srgbClr val="0070C0"/>
          </a:solidFill>
        </p:spPr>
        <p:txBody>
          <a:bodyPr wrap="square" rtlCol="0">
            <a:spAutoFit/>
          </a:bodyPr>
          <a:lstStyle/>
          <a:p>
            <a:r>
              <a:rPr lang="en-US" sz="2400" b="1" dirty="0" smtClean="0">
                <a:solidFill>
                  <a:schemeClr val="bg1"/>
                </a:solidFill>
                <a:latin typeface="Century Gothic" pitchFamily="34" charset="0"/>
              </a:rPr>
              <a:t>Lesson 16 : Effectiveness over efficiency</a:t>
            </a:r>
          </a:p>
        </p:txBody>
      </p:sp>
      <p:pic>
        <p:nvPicPr>
          <p:cNvPr id="4" name="Picture 2" descr="http://farm4.static.flickr.com/3400/3550992604_ac979d6d83_z.jpg"/>
          <p:cNvPicPr>
            <a:picLocks noChangeAspect="1" noChangeArrowheads="1"/>
          </p:cNvPicPr>
          <p:nvPr/>
        </p:nvPicPr>
        <p:blipFill>
          <a:blip r:embed="rId2" cstate="print"/>
          <a:srcRect/>
          <a:stretch>
            <a:fillRect/>
          </a:stretch>
        </p:blipFill>
        <p:spPr bwMode="auto">
          <a:xfrm>
            <a:off x="0" y="1549604"/>
            <a:ext cx="9144000" cy="53083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9504"/>
            <a:ext cx="9144000" cy="353943"/>
          </a:xfrm>
          <a:prstGeom prst="rect">
            <a:avLst/>
          </a:prstGeom>
          <a:noFill/>
        </p:spPr>
        <p:txBody>
          <a:bodyPr wrap="square">
            <a:spAutoFit/>
          </a:bodyPr>
          <a:lstStyle/>
          <a:p>
            <a:r>
              <a:rPr lang="en-US" sz="1700" b="1" dirty="0" smtClean="0">
                <a:latin typeface="Century Gothic" pitchFamily="34" charset="0"/>
              </a:rPr>
              <a:t>Knowledge has to be improved, challenged, and increased constantly, or it vanishes.</a:t>
            </a:r>
            <a:endParaRPr lang="en-US" sz="1700" b="1" dirty="0">
              <a:latin typeface="Century Gothic" pitchFamily="34" charset="0"/>
            </a:endParaRPr>
          </a:p>
        </p:txBody>
      </p:sp>
      <p:sp>
        <p:nvSpPr>
          <p:cNvPr id="3" name="TextBox 2"/>
          <p:cNvSpPr txBox="1"/>
          <p:nvPr/>
        </p:nvSpPr>
        <p:spPr>
          <a:xfrm>
            <a:off x="0" y="0"/>
            <a:ext cx="9144000" cy="461665"/>
          </a:xfrm>
          <a:prstGeom prst="rect">
            <a:avLst/>
          </a:prstGeom>
          <a:solidFill>
            <a:schemeClr val="bg2">
              <a:lumMod val="25000"/>
            </a:schemeClr>
          </a:solidFill>
        </p:spPr>
        <p:txBody>
          <a:bodyPr wrap="square" rtlCol="0">
            <a:spAutoFit/>
          </a:bodyPr>
          <a:lstStyle/>
          <a:p>
            <a:r>
              <a:rPr lang="en-US" sz="2400" b="1" dirty="0" smtClean="0">
                <a:solidFill>
                  <a:schemeClr val="bg1"/>
                </a:solidFill>
                <a:latin typeface="Century Gothic" pitchFamily="34" charset="0"/>
              </a:rPr>
              <a:t>Lesson 17 : Importance of Knowledge</a:t>
            </a:r>
          </a:p>
        </p:txBody>
      </p:sp>
      <p:pic>
        <p:nvPicPr>
          <p:cNvPr id="7" name="Picture 2" descr="K is for Keen Knight Killing for the Kingdom"/>
          <p:cNvPicPr>
            <a:picLocks noChangeAspect="1" noChangeArrowheads="1"/>
          </p:cNvPicPr>
          <p:nvPr/>
        </p:nvPicPr>
        <p:blipFill>
          <a:blip r:embed="rId2" cstate="print"/>
          <a:srcRect/>
          <a:stretch>
            <a:fillRect/>
          </a:stretch>
        </p:blipFill>
        <p:spPr bwMode="auto">
          <a:xfrm>
            <a:off x="-1" y="1556792"/>
            <a:ext cx="9144001" cy="530120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646331"/>
          </a:xfrm>
          <a:prstGeom prst="rect">
            <a:avLst/>
          </a:prstGeom>
          <a:noFill/>
        </p:spPr>
        <p:txBody>
          <a:bodyPr wrap="square">
            <a:spAutoFit/>
          </a:bodyPr>
          <a:lstStyle/>
          <a:p>
            <a:r>
              <a:rPr lang="en-US" sz="1800" b="1" dirty="0" smtClean="0">
                <a:latin typeface="Century Gothic" pitchFamily="34" charset="0"/>
              </a:rPr>
              <a:t>Employees are assets not liabilities. Most of what we call management consists of making it difficult for people to get their work done.</a:t>
            </a:r>
            <a:endParaRPr lang="en-US" sz="1800" b="1" dirty="0">
              <a:latin typeface="Century Gothic" pitchFamily="34" charset="0"/>
            </a:endParaRPr>
          </a:p>
        </p:txBody>
      </p:sp>
      <p:sp>
        <p:nvSpPr>
          <p:cNvPr id="3" name="TextBox 2"/>
          <p:cNvSpPr txBox="1"/>
          <p:nvPr/>
        </p:nvSpPr>
        <p:spPr>
          <a:xfrm>
            <a:off x="0" y="0"/>
            <a:ext cx="9144000" cy="430887"/>
          </a:xfrm>
          <a:prstGeom prst="rect">
            <a:avLst/>
          </a:prstGeom>
          <a:solidFill>
            <a:srgbClr val="C00000"/>
          </a:solidFill>
        </p:spPr>
        <p:txBody>
          <a:bodyPr wrap="square" rtlCol="0">
            <a:spAutoFit/>
          </a:bodyPr>
          <a:lstStyle/>
          <a:p>
            <a:r>
              <a:rPr lang="en-US" sz="2200" b="1" dirty="0" smtClean="0">
                <a:solidFill>
                  <a:schemeClr val="bg1"/>
                </a:solidFill>
                <a:latin typeface="Century Gothic" pitchFamily="34" charset="0"/>
              </a:rPr>
              <a:t>Lesson 18 : Employees are assets </a:t>
            </a:r>
          </a:p>
        </p:txBody>
      </p:sp>
      <p:pic>
        <p:nvPicPr>
          <p:cNvPr id="4" name="Picture 2" descr="http://corporateresponsibility.gpt.com.au/casestudies/images/Senior-Team-Development.jpg"/>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arm2.static.flickr.com/1063/4725221909_ecd4533a98_z.jpg"/>
          <p:cNvPicPr>
            <a:picLocks noChangeAspect="1" noChangeArrowheads="1"/>
          </p:cNvPicPr>
          <p:nvPr/>
        </p:nvPicPr>
        <p:blipFill>
          <a:blip r:embed="rId2" cstate="print"/>
          <a:srcRect/>
          <a:stretch>
            <a:fillRect/>
          </a:stretch>
        </p:blipFill>
        <p:spPr bwMode="auto">
          <a:xfrm>
            <a:off x="0" y="1484785"/>
            <a:ext cx="9144000" cy="5373216"/>
          </a:xfrm>
          <a:prstGeom prst="rect">
            <a:avLst/>
          </a:prstGeom>
          <a:noFill/>
        </p:spPr>
      </p:pic>
      <p:sp>
        <p:nvSpPr>
          <p:cNvPr id="6" name="Rectangle 5"/>
          <p:cNvSpPr/>
          <p:nvPr/>
        </p:nvSpPr>
        <p:spPr>
          <a:xfrm>
            <a:off x="0" y="404664"/>
            <a:ext cx="9144000" cy="584775"/>
          </a:xfrm>
          <a:prstGeom prst="rect">
            <a:avLst/>
          </a:prstGeom>
          <a:noFill/>
        </p:spPr>
        <p:txBody>
          <a:bodyPr wrap="square">
            <a:spAutoFit/>
          </a:bodyPr>
          <a:lstStyle/>
          <a:p>
            <a:r>
              <a:rPr lang="en-US" sz="1600" b="1" dirty="0" smtClean="0">
                <a:latin typeface="Century Gothic" pitchFamily="34" charset="0"/>
              </a:rPr>
              <a:t>Know the minimum profitability you need to survive. Know the minimum might be higher than you expected.  Plan for minimum profitability over profit maximization.</a:t>
            </a:r>
            <a:endParaRPr lang="en-US" sz="1480" b="1" dirty="0" smtClean="0">
              <a:latin typeface="Century Gothic" pitchFamily="34" charset="0"/>
            </a:endParaRPr>
          </a:p>
        </p:txBody>
      </p:sp>
      <p:sp>
        <p:nvSpPr>
          <p:cNvPr id="3" name="TextBox 2"/>
          <p:cNvSpPr txBox="1"/>
          <p:nvPr/>
        </p:nvSpPr>
        <p:spPr>
          <a:xfrm>
            <a:off x="0" y="0"/>
            <a:ext cx="9144000" cy="461665"/>
          </a:xfrm>
          <a:prstGeom prst="rect">
            <a:avLst/>
          </a:prstGeom>
          <a:solidFill>
            <a:schemeClr val="accent4">
              <a:lumMod val="75000"/>
            </a:schemeClr>
          </a:solidFill>
        </p:spPr>
        <p:txBody>
          <a:bodyPr wrap="square" rtlCol="0">
            <a:spAutoFit/>
          </a:bodyPr>
          <a:lstStyle/>
          <a:p>
            <a:r>
              <a:rPr lang="en-US" sz="2400" b="1" dirty="0" smtClean="0">
                <a:solidFill>
                  <a:schemeClr val="bg1"/>
                </a:solidFill>
                <a:latin typeface="Century Gothic" pitchFamily="34" charset="0"/>
              </a:rPr>
              <a:t>Lesson 19 : How much profit do you really need to make? </a:t>
            </a: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900246"/>
          </a:xfrm>
          <a:prstGeom prst="rect">
            <a:avLst/>
          </a:prstGeom>
          <a:noFill/>
        </p:spPr>
        <p:txBody>
          <a:bodyPr wrap="square">
            <a:spAutoFit/>
          </a:bodyPr>
          <a:lstStyle/>
          <a:p>
            <a:r>
              <a:rPr lang="en-US" sz="1750" b="1" dirty="0" smtClean="0">
                <a:latin typeface="Century Gothic" pitchFamily="34" charset="0"/>
              </a:rPr>
              <a:t>The 5 bad entrepreneurial habits are: 1) Not invented here 2) Creaming 3) Quality </a:t>
            </a:r>
          </a:p>
          <a:p>
            <a:r>
              <a:rPr lang="en-US" sz="1750" b="1" dirty="0" smtClean="0">
                <a:latin typeface="Century Gothic" pitchFamily="34" charset="0"/>
              </a:rPr>
              <a:t>4) Premium price 5)  Maximize rather than optimize. </a:t>
            </a:r>
          </a:p>
          <a:p>
            <a:endParaRPr lang="en-US" sz="1750" b="1" dirty="0" smtClean="0">
              <a:latin typeface="Century Gothic" pitchFamily="34" charset="0"/>
            </a:endParaRPr>
          </a:p>
        </p:txBody>
      </p:sp>
      <p:sp>
        <p:nvSpPr>
          <p:cNvPr id="3" name="TextBox 2"/>
          <p:cNvSpPr txBox="1"/>
          <p:nvPr/>
        </p:nvSpPr>
        <p:spPr>
          <a:xfrm>
            <a:off x="0" y="0"/>
            <a:ext cx="9144000" cy="461665"/>
          </a:xfrm>
          <a:prstGeom prst="rect">
            <a:avLst/>
          </a:prstGeom>
          <a:solidFill>
            <a:srgbClr val="00B050"/>
          </a:solidFill>
        </p:spPr>
        <p:txBody>
          <a:bodyPr wrap="square" rtlCol="0">
            <a:spAutoFit/>
          </a:bodyPr>
          <a:lstStyle/>
          <a:p>
            <a:r>
              <a:rPr lang="en-US" sz="2400" b="1" dirty="0" smtClean="0">
                <a:solidFill>
                  <a:schemeClr val="bg1"/>
                </a:solidFill>
                <a:latin typeface="Century Gothic" pitchFamily="34" charset="0"/>
              </a:rPr>
              <a:t>Lesson 20 : 5 bad entrepreneurial habits </a:t>
            </a:r>
          </a:p>
        </p:txBody>
      </p:sp>
      <p:pic>
        <p:nvPicPr>
          <p:cNvPr id="4" name="Picture 2" descr="Pattern"/>
          <p:cNvPicPr>
            <a:picLocks noChangeAspect="1" noChangeArrowheads="1"/>
          </p:cNvPicPr>
          <p:nvPr/>
        </p:nvPicPr>
        <p:blipFill>
          <a:blip r:embed="rId2" cstate="print"/>
          <a:srcRect/>
          <a:stretch>
            <a:fillRect/>
          </a:stretch>
        </p:blipFill>
        <p:spPr bwMode="auto">
          <a:xfrm>
            <a:off x="0" y="1484785"/>
            <a:ext cx="9144000" cy="537321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hockmd.com/wp-content/istock_000005874680xsmall.jpg"/>
          <p:cNvPicPr>
            <a:picLocks noChangeAspect="1" noChangeArrowheads="1"/>
          </p:cNvPicPr>
          <p:nvPr/>
        </p:nvPicPr>
        <p:blipFill>
          <a:blip r:embed="rId2" cstate="print"/>
          <a:srcRect/>
          <a:stretch>
            <a:fillRect/>
          </a:stretch>
        </p:blipFill>
        <p:spPr bwMode="auto">
          <a:xfrm>
            <a:off x="0" y="476672"/>
            <a:ext cx="9144000" cy="6381328"/>
          </a:xfrm>
          <a:prstGeom prst="rect">
            <a:avLst/>
          </a:prstGeom>
          <a:noFill/>
        </p:spPr>
      </p:pic>
      <p:sp>
        <p:nvSpPr>
          <p:cNvPr id="6" name="Rectangle 5"/>
          <p:cNvSpPr/>
          <p:nvPr/>
        </p:nvSpPr>
        <p:spPr>
          <a:xfrm>
            <a:off x="0" y="439504"/>
            <a:ext cx="9144000" cy="338554"/>
          </a:xfrm>
          <a:prstGeom prst="rect">
            <a:avLst/>
          </a:prstGeom>
          <a:noFill/>
        </p:spPr>
        <p:txBody>
          <a:bodyPr wrap="square">
            <a:spAutoFit/>
          </a:bodyPr>
          <a:lstStyle/>
          <a:p>
            <a:r>
              <a:rPr lang="en-US" sz="1600" b="1" dirty="0" smtClean="0">
                <a:latin typeface="Century Gothic" pitchFamily="34" charset="0"/>
              </a:rPr>
              <a:t>When you can’t find fulfillment at work, you might find it by volunteering for a non-profit.</a:t>
            </a:r>
            <a:endParaRPr lang="en-US" sz="1600" b="1" dirty="0">
              <a:latin typeface="Century Gothic" pitchFamily="34" charset="0"/>
            </a:endParaRPr>
          </a:p>
        </p:txBody>
      </p:sp>
      <p:sp>
        <p:nvSpPr>
          <p:cNvPr id="3" name="TextBox 2"/>
          <p:cNvSpPr txBox="1"/>
          <p:nvPr/>
        </p:nvSpPr>
        <p:spPr>
          <a:xfrm>
            <a:off x="0" y="0"/>
            <a:ext cx="9144000" cy="461665"/>
          </a:xfrm>
          <a:prstGeom prst="rect">
            <a:avLst/>
          </a:prstGeom>
          <a:solidFill>
            <a:schemeClr val="bg2">
              <a:lumMod val="50000"/>
            </a:schemeClr>
          </a:solidFill>
        </p:spPr>
        <p:txBody>
          <a:bodyPr wrap="square" rtlCol="0">
            <a:spAutoFit/>
          </a:bodyPr>
          <a:lstStyle/>
          <a:p>
            <a:r>
              <a:rPr lang="en-US" sz="2400" b="1" dirty="0" smtClean="0">
                <a:solidFill>
                  <a:schemeClr val="bg1"/>
                </a:solidFill>
                <a:latin typeface="Century Gothic" pitchFamily="34" charset="0"/>
              </a:rPr>
              <a:t>Lesson 21 : Non-profits provide fulfillment</a:t>
            </a:r>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4664"/>
            <a:ext cx="4499992" cy="6453336"/>
          </a:xfrm>
          <a:prstGeom prst="rect">
            <a:avLst/>
          </a:prstGeom>
          <a:solidFill>
            <a:srgbClr val="FFB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216024" y="594554"/>
            <a:ext cx="3995936" cy="1754326"/>
          </a:xfrm>
          <a:prstGeom prst="rect">
            <a:avLst/>
          </a:prstGeom>
          <a:noFill/>
        </p:spPr>
        <p:txBody>
          <a:bodyPr wrap="square">
            <a:spAutoFit/>
          </a:bodyPr>
          <a:lstStyle/>
          <a:p>
            <a:r>
              <a:rPr lang="en-US" sz="1800" b="1" dirty="0" smtClean="0">
                <a:latin typeface="Century Gothic" pitchFamily="34" charset="0"/>
              </a:rPr>
              <a:t>We now accept the fact that learning is a lifelong process of keeping abreast of change. And the most pressing task is to teach people how to learn.</a:t>
            </a:r>
          </a:p>
          <a:p>
            <a:endParaRPr lang="en-US" sz="1800" b="1" dirty="0" smtClean="0">
              <a:latin typeface="Century Gothic" pitchFamily="34" charset="0"/>
            </a:endParaRPr>
          </a:p>
        </p:txBody>
      </p:sp>
      <p:pic>
        <p:nvPicPr>
          <p:cNvPr id="5122" name="Picture 2" descr="Patterned Sun"/>
          <p:cNvPicPr>
            <a:picLocks noChangeAspect="1" noChangeArrowheads="1"/>
          </p:cNvPicPr>
          <p:nvPr/>
        </p:nvPicPr>
        <p:blipFill>
          <a:blip r:embed="rId2" cstate="print"/>
          <a:srcRect/>
          <a:stretch>
            <a:fillRect/>
          </a:stretch>
        </p:blipFill>
        <p:spPr bwMode="auto">
          <a:xfrm>
            <a:off x="4283968" y="404664"/>
            <a:ext cx="4860033" cy="6480045"/>
          </a:xfrm>
          <a:prstGeom prst="rect">
            <a:avLst/>
          </a:prstGeom>
          <a:noFill/>
        </p:spPr>
      </p:pic>
      <p:sp>
        <p:nvSpPr>
          <p:cNvPr id="3" name="TextBox 2"/>
          <p:cNvSpPr txBox="1"/>
          <p:nvPr/>
        </p:nvSpPr>
        <p:spPr>
          <a:xfrm>
            <a:off x="0" y="0"/>
            <a:ext cx="9144000" cy="461665"/>
          </a:xfrm>
          <a:prstGeom prst="rect">
            <a:avLst/>
          </a:prstGeom>
          <a:solidFill>
            <a:schemeClr val="accent6">
              <a:lumMod val="75000"/>
            </a:schemeClr>
          </a:solidFill>
        </p:spPr>
        <p:txBody>
          <a:bodyPr wrap="square" rtlCol="0">
            <a:spAutoFit/>
          </a:bodyPr>
          <a:lstStyle/>
          <a:p>
            <a:r>
              <a:rPr lang="en-US" sz="2400" b="1" dirty="0" smtClean="0">
                <a:solidFill>
                  <a:schemeClr val="bg1"/>
                </a:solidFill>
                <a:latin typeface="Century Gothic" pitchFamily="34" charset="0"/>
              </a:rPr>
              <a:t>Lesson 22 : Learning is a lifelong process</a:t>
            </a:r>
          </a:p>
        </p:txBody>
      </p: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4.media.tumblr.com/tumblr_le9idxZseH1qzospvo1_500.jpg"/>
          <p:cNvPicPr>
            <a:picLocks noChangeAspect="1" noChangeArrowheads="1"/>
          </p:cNvPicPr>
          <p:nvPr/>
        </p:nvPicPr>
        <p:blipFill>
          <a:blip r:embed="rId2" cstate="print"/>
          <a:srcRect/>
          <a:stretch>
            <a:fillRect/>
          </a:stretch>
        </p:blipFill>
        <p:spPr bwMode="auto">
          <a:xfrm>
            <a:off x="0" y="1484784"/>
            <a:ext cx="9144000" cy="5373217"/>
          </a:xfrm>
          <a:prstGeom prst="rect">
            <a:avLst/>
          </a:prstGeom>
          <a:noFill/>
        </p:spPr>
      </p:pic>
      <p:sp>
        <p:nvSpPr>
          <p:cNvPr id="6" name="Rectangle 5"/>
          <p:cNvSpPr/>
          <p:nvPr/>
        </p:nvSpPr>
        <p:spPr>
          <a:xfrm>
            <a:off x="0" y="404664"/>
            <a:ext cx="9144000" cy="369332"/>
          </a:xfrm>
          <a:prstGeom prst="rect">
            <a:avLst/>
          </a:prstGeom>
          <a:noFill/>
        </p:spPr>
        <p:txBody>
          <a:bodyPr wrap="square">
            <a:spAutoFit/>
          </a:bodyPr>
          <a:lstStyle/>
          <a:p>
            <a:r>
              <a:rPr lang="en-US" sz="1800" b="1" dirty="0" smtClean="0">
                <a:latin typeface="Century Gothic" pitchFamily="34" charset="0"/>
              </a:rPr>
              <a:t>Unless commitment is made, there are only promises and hopes… but no plans.</a:t>
            </a:r>
          </a:p>
        </p:txBody>
      </p:sp>
      <p:sp>
        <p:nvSpPr>
          <p:cNvPr id="3" name="TextBox 2"/>
          <p:cNvSpPr txBox="1"/>
          <p:nvPr/>
        </p:nvSpPr>
        <p:spPr>
          <a:xfrm>
            <a:off x="0" y="0"/>
            <a:ext cx="9144000" cy="461665"/>
          </a:xfrm>
          <a:prstGeom prst="rect">
            <a:avLst/>
          </a:prstGeom>
          <a:solidFill>
            <a:srgbClr val="0070C0"/>
          </a:solidFill>
        </p:spPr>
        <p:txBody>
          <a:bodyPr wrap="square" rtlCol="0">
            <a:spAutoFit/>
          </a:bodyPr>
          <a:lstStyle/>
          <a:p>
            <a:r>
              <a:rPr lang="en-US" sz="2400" b="1" dirty="0" smtClean="0">
                <a:solidFill>
                  <a:schemeClr val="bg1"/>
                </a:solidFill>
                <a:latin typeface="Century Gothic" pitchFamily="34" charset="0"/>
              </a:rPr>
              <a:t>Lesson 23 : No plan means no commitment</a:t>
            </a:r>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61665"/>
          </a:xfrm>
          <a:prstGeom prst="rect">
            <a:avLst/>
          </a:prstGeom>
          <a:solidFill>
            <a:schemeClr val="bg1">
              <a:lumMod val="50000"/>
            </a:schemeClr>
          </a:solidFill>
        </p:spPr>
        <p:txBody>
          <a:bodyPr wrap="square" rtlCol="0">
            <a:spAutoFit/>
          </a:bodyPr>
          <a:lstStyle/>
          <a:p>
            <a:r>
              <a:rPr lang="en-US" sz="2400" b="1" dirty="0" smtClean="0">
                <a:solidFill>
                  <a:schemeClr val="bg1"/>
                </a:solidFill>
                <a:latin typeface="Century Gothic" pitchFamily="34" charset="0"/>
              </a:rPr>
              <a:t>Lesson  24 : Of those things, which are right for me?</a:t>
            </a:r>
          </a:p>
        </p:txBody>
      </p:sp>
      <p:sp>
        <p:nvSpPr>
          <p:cNvPr id="5" name="TextBox 4"/>
          <p:cNvSpPr txBox="1"/>
          <p:nvPr/>
        </p:nvSpPr>
        <p:spPr>
          <a:xfrm>
            <a:off x="0" y="404664"/>
            <a:ext cx="9144001" cy="566309"/>
          </a:xfrm>
          <a:prstGeom prst="rect">
            <a:avLst/>
          </a:prstGeom>
          <a:noFill/>
        </p:spPr>
        <p:txBody>
          <a:bodyPr wrap="square" rtlCol="0">
            <a:spAutoFit/>
          </a:bodyPr>
          <a:lstStyle/>
          <a:p>
            <a:r>
              <a:rPr lang="en-US" sz="1540" b="1" dirty="0" smtClean="0">
                <a:latin typeface="Century Gothic" pitchFamily="34" charset="0"/>
              </a:rPr>
              <a:t>“Successful </a:t>
            </a:r>
            <a:r>
              <a:rPr lang="en-US" sz="1540" b="1" dirty="0">
                <a:latin typeface="Century Gothic" pitchFamily="34" charset="0"/>
              </a:rPr>
              <a:t>leaders don't start out asking, "What do I want to do?" They ask, "What needs to be done?" Then they ask, "Of those things that would make a difference, which are right for me</a:t>
            </a:r>
            <a:r>
              <a:rPr lang="en-US" sz="1540" b="1" dirty="0" smtClean="0">
                <a:latin typeface="Century Gothic" pitchFamily="34" charset="0"/>
              </a:rPr>
              <a:t>?”</a:t>
            </a:r>
            <a:endParaRPr lang="th-TH" sz="1540" b="1" dirty="0">
              <a:latin typeface="Century Gothic" pitchFamily="34" charset="0"/>
            </a:endParaRPr>
          </a:p>
        </p:txBody>
      </p:sp>
      <p:pic>
        <p:nvPicPr>
          <p:cNvPr id="6" name="Picture 8" descr="http://www.inc.com/uploaded_files/image/articles-2009-11-Drucker-portrait-pop_1014.jpg"/>
          <p:cNvPicPr>
            <a:picLocks noChangeAspect="1" noChangeArrowheads="1"/>
          </p:cNvPicPr>
          <p:nvPr/>
        </p:nvPicPr>
        <p:blipFill>
          <a:blip r:embed="rId2" cstate="print"/>
          <a:srcRect t="12500"/>
          <a:stretch>
            <a:fillRect/>
          </a:stretch>
        </p:blipFill>
        <p:spPr bwMode="auto">
          <a:xfrm>
            <a:off x="0" y="1484784"/>
            <a:ext cx="9144000" cy="537321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369332"/>
          </a:xfrm>
          <a:prstGeom prst="rect">
            <a:avLst/>
          </a:prstGeom>
          <a:noFill/>
        </p:spPr>
        <p:txBody>
          <a:bodyPr wrap="square">
            <a:spAutoFit/>
          </a:bodyPr>
          <a:lstStyle/>
          <a:p>
            <a:r>
              <a:rPr lang="en-US" sz="1800" b="1" dirty="0" smtClean="0">
                <a:latin typeface="Century Gothic" pitchFamily="34" charset="0"/>
              </a:rPr>
              <a:t>Business should contribute to society and to the greater good.</a:t>
            </a:r>
            <a:endParaRPr lang="en-US" sz="1800" b="1" dirty="0">
              <a:latin typeface="Century Gothic" pitchFamily="34" charset="0"/>
            </a:endParaRPr>
          </a:p>
        </p:txBody>
      </p:sp>
      <p:sp>
        <p:nvSpPr>
          <p:cNvPr id="3" name="TextBox 2"/>
          <p:cNvSpPr txBox="1"/>
          <p:nvPr/>
        </p:nvSpPr>
        <p:spPr>
          <a:xfrm>
            <a:off x="0" y="0"/>
            <a:ext cx="9144000" cy="461665"/>
          </a:xfrm>
          <a:prstGeom prst="rect">
            <a:avLst/>
          </a:prstGeom>
          <a:solidFill>
            <a:schemeClr val="bg2">
              <a:lumMod val="25000"/>
            </a:schemeClr>
          </a:solidFill>
        </p:spPr>
        <p:txBody>
          <a:bodyPr wrap="square" rtlCol="0">
            <a:spAutoFit/>
          </a:bodyPr>
          <a:lstStyle/>
          <a:p>
            <a:r>
              <a:rPr lang="en-US" sz="2400" b="1" dirty="0" smtClean="0">
                <a:solidFill>
                  <a:schemeClr val="bg1"/>
                </a:solidFill>
                <a:latin typeface="Century Gothic" pitchFamily="34" charset="0"/>
              </a:rPr>
              <a:t>Lesson 25 : Service to others</a:t>
            </a:r>
            <a:r>
              <a:rPr lang="en-US" sz="2400" dirty="0" smtClean="0"/>
              <a:t>  </a:t>
            </a:r>
            <a:endParaRPr lang="en-US" sz="2400" b="1" dirty="0" smtClean="0">
              <a:solidFill>
                <a:schemeClr val="bg1"/>
              </a:solidFill>
              <a:latin typeface="Century Gothic" pitchFamily="34" charset="0"/>
            </a:endParaRPr>
          </a:p>
        </p:txBody>
      </p:sp>
      <p:pic>
        <p:nvPicPr>
          <p:cNvPr id="7" name="Picture 2" descr="Desert Travelers"/>
          <p:cNvPicPr>
            <a:picLocks noChangeAspect="1" noChangeArrowheads="1"/>
          </p:cNvPicPr>
          <p:nvPr/>
        </p:nvPicPr>
        <p:blipFill>
          <a:blip r:embed="rId2" cstate="print"/>
          <a:srcRect/>
          <a:stretch>
            <a:fillRect/>
          </a:stretch>
        </p:blipFill>
        <p:spPr bwMode="auto">
          <a:xfrm>
            <a:off x="0" y="1463137"/>
            <a:ext cx="9144000" cy="5394863"/>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2040" y="0"/>
            <a:ext cx="421196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Rectangle 1"/>
          <p:cNvSpPr/>
          <p:nvPr/>
        </p:nvSpPr>
        <p:spPr>
          <a:xfrm>
            <a:off x="5292080" y="980728"/>
            <a:ext cx="3707904" cy="3046988"/>
          </a:xfrm>
          <a:prstGeom prst="rect">
            <a:avLst/>
          </a:prstGeom>
        </p:spPr>
        <p:txBody>
          <a:bodyPr wrap="square">
            <a:spAutoFit/>
          </a:bodyPr>
          <a:lstStyle/>
          <a:p>
            <a:r>
              <a:rPr lang="en-US" sz="1600" b="1" dirty="0" smtClean="0">
                <a:solidFill>
                  <a:schemeClr val="bg1"/>
                </a:solidFill>
                <a:latin typeface="Book Antiqua" pitchFamily="18" charset="0"/>
              </a:rPr>
              <a:t>After </a:t>
            </a:r>
            <a:r>
              <a:rPr lang="en-US" sz="1600" b="1" dirty="0">
                <a:solidFill>
                  <a:schemeClr val="bg1"/>
                </a:solidFill>
                <a:latin typeface="Book Antiqua" pitchFamily="18" charset="0"/>
              </a:rPr>
              <a:t>relocating to the United </a:t>
            </a:r>
            <a:r>
              <a:rPr lang="en-US" sz="1600" b="1" dirty="0" smtClean="0">
                <a:solidFill>
                  <a:schemeClr val="bg1"/>
                </a:solidFill>
                <a:latin typeface="Book Antiqua" pitchFamily="18" charset="0"/>
              </a:rPr>
              <a:t>State, he </a:t>
            </a:r>
            <a:r>
              <a:rPr lang="en-US" sz="1600" b="1" dirty="0">
                <a:solidFill>
                  <a:schemeClr val="bg1"/>
                </a:solidFill>
                <a:latin typeface="Book Antiqua" pitchFamily="18" charset="0"/>
              </a:rPr>
              <a:t>began working as a correspondent for several British newspapers</a:t>
            </a:r>
            <a:r>
              <a:rPr lang="en-US" sz="1600" b="1" dirty="0" smtClean="0">
                <a:solidFill>
                  <a:schemeClr val="bg1"/>
                </a:solidFill>
                <a:latin typeface="Book Antiqua" pitchFamily="18" charset="0"/>
              </a:rPr>
              <a:t>.</a:t>
            </a:r>
            <a:r>
              <a:rPr lang="en-US" sz="1600" b="1" dirty="0" smtClean="0">
                <a:solidFill>
                  <a:schemeClr val="bg1"/>
                </a:solidFill>
                <a:latin typeface="Century Gothic" pitchFamily="34" charset="0"/>
              </a:rPr>
              <a:t> </a:t>
            </a:r>
            <a:r>
              <a:rPr lang="en-US" sz="1600" b="1" dirty="0" smtClean="0">
                <a:solidFill>
                  <a:schemeClr val="bg1"/>
                </a:solidFill>
                <a:latin typeface="Book Antiqua" pitchFamily="18" charset="0"/>
              </a:rPr>
              <a:t>In 1950 he became Professor of Management at New York University, and four years later, he published "The Practice of Management," which posed three now-classic business questions: What is our business? </a:t>
            </a:r>
          </a:p>
          <a:p>
            <a:r>
              <a:rPr lang="en-US" sz="1600" b="1" dirty="0" smtClean="0">
                <a:solidFill>
                  <a:schemeClr val="bg1"/>
                </a:solidFill>
                <a:latin typeface="Book Antiqua" pitchFamily="18" charset="0"/>
              </a:rPr>
              <a:t>Who is our customer? What does </a:t>
            </a:r>
          </a:p>
          <a:p>
            <a:r>
              <a:rPr lang="en-US" sz="1600" b="1" dirty="0" smtClean="0">
                <a:solidFill>
                  <a:schemeClr val="bg1"/>
                </a:solidFill>
                <a:latin typeface="Book Antiqua" pitchFamily="18" charset="0"/>
              </a:rPr>
              <a:t>our customer consider valuable?</a:t>
            </a:r>
            <a:endParaRPr lang="th-TH" sz="1600" b="1" dirty="0" smtClean="0">
              <a:solidFill>
                <a:schemeClr val="bg1"/>
              </a:solidFill>
              <a:latin typeface="Book Antiqua" pitchFamily="18" charset="0"/>
            </a:endParaRPr>
          </a:p>
          <a:p>
            <a:endParaRPr lang="th-TH" sz="1600" b="1" dirty="0">
              <a:solidFill>
                <a:schemeClr val="bg1"/>
              </a:solidFill>
              <a:latin typeface="Book Antiqua" pitchFamily="18" charset="0"/>
            </a:endParaRPr>
          </a:p>
        </p:txBody>
      </p:sp>
      <p:pic>
        <p:nvPicPr>
          <p:cNvPr id="27650" name="Picture 2" descr="http://www.austrianinformation.org/storage/images-april-06/drucker1.jpg"/>
          <p:cNvPicPr>
            <a:picLocks noChangeAspect="1" noChangeArrowheads="1"/>
          </p:cNvPicPr>
          <p:nvPr/>
        </p:nvPicPr>
        <p:blipFill>
          <a:blip r:embed="rId2" cstate="print"/>
          <a:srcRect r="3631" b="1448"/>
          <a:stretch>
            <a:fillRect/>
          </a:stretch>
        </p:blipFill>
        <p:spPr bwMode="auto">
          <a:xfrm>
            <a:off x="0" y="260648"/>
            <a:ext cx="5220072" cy="6597352"/>
          </a:xfrm>
          <a:prstGeom prst="rect">
            <a:avLst/>
          </a:prstGeom>
          <a:noFill/>
        </p:spPr>
      </p:pic>
      <p:sp>
        <p:nvSpPr>
          <p:cNvPr id="6" name="Rectangle 5"/>
          <p:cNvSpPr/>
          <p:nvPr/>
        </p:nvSpPr>
        <p:spPr>
          <a:xfrm>
            <a:off x="0" y="0"/>
            <a:ext cx="9144000" cy="423193"/>
          </a:xfrm>
          <a:prstGeom prst="rect">
            <a:avLst/>
          </a:prstGeom>
          <a:solidFill>
            <a:schemeClr val="tx1">
              <a:lumMod val="75000"/>
              <a:lumOff val="25000"/>
            </a:schemeClr>
          </a:solidFill>
        </p:spPr>
        <p:txBody>
          <a:bodyPr wrap="square">
            <a:spAutoFit/>
          </a:bodyPr>
          <a:lstStyle/>
          <a:p>
            <a:r>
              <a:rPr lang="en-US" sz="2150" b="1" dirty="0" smtClean="0">
                <a:solidFill>
                  <a:schemeClr val="bg1"/>
                </a:solidFill>
                <a:latin typeface="Century Gothic" pitchFamily="34" charset="0"/>
              </a:rPr>
              <a:t>He worked as a correspondent for several British newspapers in US.</a:t>
            </a:r>
            <a:endParaRPr lang="th-TH" sz="2150" dirty="0">
              <a:latin typeface="Century Gothic" pitchFamily="34" charset="0"/>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finfacts.com/irelandbusinessnews/uploads/drucker2.jpg"/>
          <p:cNvPicPr>
            <a:picLocks noChangeAspect="1" noChangeArrowheads="1"/>
          </p:cNvPicPr>
          <p:nvPr/>
        </p:nvPicPr>
        <p:blipFill>
          <a:blip r:embed="rId2" cstate="print"/>
          <a:srcRect/>
          <a:stretch>
            <a:fillRect/>
          </a:stretch>
        </p:blipFill>
        <p:spPr bwMode="auto">
          <a:xfrm>
            <a:off x="0" y="980728"/>
            <a:ext cx="9144000" cy="5429264"/>
          </a:xfrm>
          <a:prstGeom prst="rect">
            <a:avLst/>
          </a:prstGeom>
          <a:noFill/>
        </p:spPr>
      </p:pic>
      <p:sp>
        <p:nvSpPr>
          <p:cNvPr id="6" name="TextBox 5"/>
          <p:cNvSpPr txBox="1"/>
          <p:nvPr/>
        </p:nvSpPr>
        <p:spPr>
          <a:xfrm>
            <a:off x="3354321" y="5949280"/>
            <a:ext cx="2945871" cy="830997"/>
          </a:xfrm>
          <a:prstGeom prst="rect">
            <a:avLst/>
          </a:prstGeom>
          <a:noFill/>
        </p:spPr>
        <p:txBody>
          <a:bodyPr wrap="none" rtlCol="0">
            <a:spAutoFit/>
          </a:bodyPr>
          <a:lstStyle/>
          <a:p>
            <a:pPr algn="ctr"/>
            <a:r>
              <a:rPr lang="en-US" sz="2400" b="1" dirty="0" smtClean="0"/>
              <a:t>Thank You Very Much</a:t>
            </a:r>
          </a:p>
          <a:p>
            <a:pPr algn="ctr"/>
            <a:r>
              <a:rPr lang="en-US" sz="2400" b="1" dirty="0" smtClean="0"/>
              <a:t>Sompong </a:t>
            </a:r>
            <a:r>
              <a:rPr lang="en-US" sz="2400" b="1" dirty="0" err="1" smtClean="0"/>
              <a:t>Yusoontorn</a:t>
            </a:r>
            <a:endParaRPr lang="th-TH" sz="2400" b="1" dirty="0"/>
          </a:p>
        </p:txBody>
      </p:sp>
      <p:sp>
        <p:nvSpPr>
          <p:cNvPr id="7" name="TextBox 6"/>
          <p:cNvSpPr txBox="1"/>
          <p:nvPr/>
        </p:nvSpPr>
        <p:spPr>
          <a:xfrm>
            <a:off x="0" y="0"/>
            <a:ext cx="9144000" cy="923330"/>
          </a:xfrm>
          <a:prstGeom prst="rect">
            <a:avLst/>
          </a:prstGeom>
          <a:solidFill>
            <a:schemeClr val="tx1">
              <a:lumMod val="65000"/>
              <a:lumOff val="35000"/>
            </a:schemeClr>
          </a:solidFill>
        </p:spPr>
        <p:txBody>
          <a:bodyPr wrap="square" rtlCol="0">
            <a:spAutoFit/>
          </a:bodyPr>
          <a:lstStyle/>
          <a:p>
            <a:r>
              <a:rPr lang="en-US" sz="1800" b="1" dirty="0" smtClean="0">
                <a:solidFill>
                  <a:schemeClr val="bg1"/>
                </a:solidFill>
                <a:latin typeface="Century Gothic" pitchFamily="34" charset="0"/>
              </a:rPr>
              <a:t>Peter </a:t>
            </a:r>
            <a:r>
              <a:rPr lang="en-US" sz="1800" b="1" dirty="0" err="1" smtClean="0">
                <a:solidFill>
                  <a:schemeClr val="bg1"/>
                </a:solidFill>
                <a:latin typeface="Century Gothic" pitchFamily="34" charset="0"/>
              </a:rPr>
              <a:t>Drucker</a:t>
            </a:r>
            <a:r>
              <a:rPr lang="en-US" sz="1800" b="1" dirty="0" smtClean="0">
                <a:solidFill>
                  <a:schemeClr val="bg1"/>
                </a:solidFill>
                <a:latin typeface="Century Gothic" pitchFamily="34" charset="0"/>
              </a:rPr>
              <a:t> has added significance to the lives of many people over the span of decades and for that we are grateful. </a:t>
            </a:r>
            <a:r>
              <a:rPr lang="en-US" sz="1800" b="1" dirty="0">
                <a:solidFill>
                  <a:schemeClr val="bg1"/>
                </a:solidFill>
                <a:latin typeface="Century Gothic" pitchFamily="34" charset="0"/>
              </a:rPr>
              <a:t>The world has lost a great man, but I suspect that Heaven will become a more efficient place as a result</a:t>
            </a:r>
            <a:r>
              <a:rPr lang="en-US" sz="1800" b="1" dirty="0" smtClean="0">
                <a:solidFill>
                  <a:schemeClr val="bg1"/>
                </a:solidFill>
                <a:latin typeface="Century Gothic" pitchFamily="34" charset="0"/>
              </a:rPr>
              <a:t>!</a:t>
            </a:r>
            <a:endParaRPr lang="th-TH" sz="1800" b="1" dirty="0">
              <a:solidFill>
                <a:schemeClr val="bg1"/>
              </a:solidFill>
              <a:latin typeface="Century Gothic" pitchFamily="34" charset="0"/>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mbamagazine.net/home/images/resized/peter_f_drucker.jpg"/>
          <p:cNvPicPr>
            <a:picLocks noChangeAspect="1" noChangeArrowheads="1"/>
          </p:cNvPicPr>
          <p:nvPr/>
        </p:nvPicPr>
        <p:blipFill>
          <a:blip r:embed="rId2" cstate="print"/>
          <a:srcRect t="3816" r="5113" b="12171"/>
          <a:stretch>
            <a:fillRect/>
          </a:stretch>
        </p:blipFill>
        <p:spPr bwMode="auto">
          <a:xfrm>
            <a:off x="1" y="0"/>
            <a:ext cx="9143999" cy="6858000"/>
          </a:xfrm>
          <a:prstGeom prst="rect">
            <a:avLst/>
          </a:prstGeom>
          <a:noFill/>
        </p:spPr>
      </p:pic>
      <p:sp>
        <p:nvSpPr>
          <p:cNvPr id="4" name="Rectangle 3"/>
          <p:cNvSpPr/>
          <p:nvPr/>
        </p:nvSpPr>
        <p:spPr>
          <a:xfrm>
            <a:off x="107504" y="116632"/>
            <a:ext cx="3294112" cy="3554819"/>
          </a:xfrm>
          <a:prstGeom prst="rect">
            <a:avLst/>
          </a:prstGeom>
          <a:solidFill>
            <a:schemeClr val="tx2"/>
          </a:solidFill>
        </p:spPr>
        <p:txBody>
          <a:bodyPr wrap="square">
            <a:spAutoFit/>
          </a:bodyPr>
          <a:lstStyle/>
          <a:p>
            <a:r>
              <a:rPr lang="en-US" sz="1500" b="1" dirty="0" smtClean="0">
                <a:solidFill>
                  <a:schemeClr val="bg1"/>
                </a:solidFill>
                <a:effectLst>
                  <a:outerShdw blurRad="38100" dist="38100" dir="2700000" algn="tl">
                    <a:srgbClr val="000000">
                      <a:alpha val="43137"/>
                    </a:srgbClr>
                  </a:outerShdw>
                </a:effectLst>
                <a:latin typeface="Century Gothic" pitchFamily="34" charset="0"/>
              </a:rPr>
              <a:t>Peter </a:t>
            </a:r>
            <a:r>
              <a:rPr lang="en-US" sz="1500" b="1" dirty="0" err="1" smtClean="0">
                <a:solidFill>
                  <a:schemeClr val="bg1"/>
                </a:solidFill>
                <a:effectLst>
                  <a:outerShdw blurRad="38100" dist="38100" dir="2700000" algn="tl">
                    <a:srgbClr val="000000">
                      <a:alpha val="43137"/>
                    </a:srgbClr>
                  </a:outerShdw>
                </a:effectLst>
                <a:latin typeface="Century Gothic" pitchFamily="34" charset="0"/>
              </a:rPr>
              <a:t>Drucker</a:t>
            </a:r>
            <a:r>
              <a:rPr lang="en-US" sz="1500" b="1" dirty="0" smtClean="0">
                <a:solidFill>
                  <a:schemeClr val="bg1"/>
                </a:solidFill>
                <a:effectLst>
                  <a:outerShdw blurRad="38100" dist="38100" dir="2700000" algn="tl">
                    <a:srgbClr val="000000">
                      <a:alpha val="43137"/>
                    </a:srgbClr>
                  </a:outerShdw>
                </a:effectLst>
                <a:latin typeface="Century Gothic" pitchFamily="34" charset="0"/>
              </a:rPr>
              <a:t> was a leader in management philosophy and effectiveness.  As a writer, management consultant, and social ecologist, he played an influential role in shaping key concepts around business, innovation, decision making, leadership, productivity, time management, and personal effectiveness.  He first coined the term “knowledge worker” back in 1959, and helped pioneer knowledge work productivity.</a:t>
            </a:r>
          </a:p>
          <a:p>
            <a:r>
              <a:rPr lang="en-US" sz="1500" b="1" dirty="0" smtClean="0">
                <a:solidFill>
                  <a:schemeClr val="bg1"/>
                </a:solidFill>
                <a:effectLst>
                  <a:outerShdw blurRad="38100" dist="38100" dir="2700000" algn="tl">
                    <a:srgbClr val="000000">
                      <a:alpha val="43137"/>
                    </a:srgbClr>
                  </a:outerShdw>
                </a:effectLst>
                <a:latin typeface="Century Gothic" pitchFamily="34" charset="0"/>
              </a:rPr>
              <a:t>Here are his 25 Life Lessons :</a:t>
            </a:r>
            <a:endParaRPr lang="th-TH" sz="1500" b="1" dirty="0">
              <a:solidFill>
                <a:schemeClr val="bg1"/>
              </a:solidFill>
              <a:effectLst>
                <a:outerShdw blurRad="38100" dist="38100" dir="2700000" algn="tl">
                  <a:srgbClr val="000000">
                    <a:alpha val="43137"/>
                  </a:srgbClr>
                </a:outerShdw>
              </a:effectLst>
              <a:latin typeface="Century Gothic" pitchFamily="34" charset="0"/>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7763"/>
            <a:ext cx="9144000" cy="844847"/>
          </a:xfrm>
          <a:prstGeom prst="rect">
            <a:avLst/>
          </a:prstGeom>
          <a:noFill/>
        </p:spPr>
        <p:txBody>
          <a:bodyPr wrap="square">
            <a:spAutoFit/>
          </a:bodyPr>
          <a:lstStyle/>
          <a:p>
            <a:pPr fontAlgn="base"/>
            <a:r>
              <a:rPr lang="en-US" sz="1630" b="1" dirty="0" smtClean="0">
                <a:latin typeface="Century Gothic" pitchFamily="34" charset="0"/>
              </a:rPr>
              <a:t>First know what’s right for effective decision making.  To make the right compromise, first know what right is.  Don’t worry whether it’s liked, worry whether it’s right.  After you know what’s right, then you can compromise. </a:t>
            </a:r>
            <a:endParaRPr lang="en-US" sz="1630" b="1" dirty="0">
              <a:latin typeface="Century Gothic" pitchFamily="34" charset="0"/>
            </a:endParaRPr>
          </a:p>
        </p:txBody>
      </p:sp>
      <p:sp>
        <p:nvSpPr>
          <p:cNvPr id="3" name="TextBox 2"/>
          <p:cNvSpPr txBox="1"/>
          <p:nvPr/>
        </p:nvSpPr>
        <p:spPr>
          <a:xfrm>
            <a:off x="0" y="0"/>
            <a:ext cx="9144000" cy="461665"/>
          </a:xfrm>
          <a:prstGeom prst="rect">
            <a:avLst/>
          </a:prstGeom>
          <a:solidFill>
            <a:srgbClr val="C00000"/>
          </a:solidFill>
        </p:spPr>
        <p:txBody>
          <a:bodyPr wrap="square" rtlCol="0">
            <a:spAutoFit/>
          </a:bodyPr>
          <a:lstStyle/>
          <a:p>
            <a:pPr fontAlgn="base"/>
            <a:r>
              <a:rPr lang="en-US" sz="2400" b="1" dirty="0" smtClean="0">
                <a:solidFill>
                  <a:schemeClr val="bg1"/>
                </a:solidFill>
                <a:latin typeface="Century Gothic" pitchFamily="34" charset="0"/>
              </a:rPr>
              <a:t>Lesson 1 : First know what’s right</a:t>
            </a:r>
          </a:p>
        </p:txBody>
      </p:sp>
      <p:pic>
        <p:nvPicPr>
          <p:cNvPr id="26626" name="Picture 2" descr="Handle"/>
          <p:cNvPicPr>
            <a:picLocks noChangeAspect="1" noChangeArrowheads="1"/>
          </p:cNvPicPr>
          <p:nvPr/>
        </p:nvPicPr>
        <p:blipFill>
          <a:blip r:embed="rId2" cstate="print"/>
          <a:srcRect r="4325"/>
          <a:stretch>
            <a:fillRect/>
          </a:stretch>
        </p:blipFill>
        <p:spPr bwMode="auto">
          <a:xfrm>
            <a:off x="0" y="1384500"/>
            <a:ext cx="9144000" cy="54735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1760482"/>
          </a:xfrm>
          <a:prstGeom prst="rect">
            <a:avLst/>
          </a:prstGeom>
          <a:noFill/>
        </p:spPr>
        <p:txBody>
          <a:bodyPr wrap="square">
            <a:spAutoFit/>
          </a:bodyPr>
          <a:lstStyle/>
          <a:p>
            <a:r>
              <a:rPr lang="en-US" sz="1500" b="1" dirty="0" smtClean="0">
                <a:latin typeface="Century Gothic" pitchFamily="34" charset="0"/>
              </a:rPr>
              <a:t>Think of success in terms of a range or continuum of possibilities.  Know the boundary conditions for your important decisions.  Know what good looks like.  Know the minimum the decision needs to satisfy.  Don’t depend on everything going as planned.  Know when you need to abandon a decision.  If the decision is a failure from the start, don’t go down that path. </a:t>
            </a:r>
            <a:br>
              <a:rPr lang="en-US" sz="1500" b="1" dirty="0" smtClean="0">
                <a:latin typeface="Century Gothic" pitchFamily="34" charset="0"/>
              </a:rPr>
            </a:br>
            <a:endParaRPr lang="en-US" sz="1500" b="1" dirty="0" smtClean="0">
              <a:latin typeface="Century Gothic" pitchFamily="34" charset="0"/>
            </a:endParaRPr>
          </a:p>
          <a:p>
            <a:endParaRPr lang="en-US" sz="1500" b="1" dirty="0" smtClean="0">
              <a:latin typeface="Century Gothic" pitchFamily="34" charset="0"/>
            </a:endParaRPr>
          </a:p>
          <a:p>
            <a:pPr fontAlgn="base"/>
            <a:endParaRPr lang="en-US" sz="1500" b="1" dirty="0" smtClean="0">
              <a:latin typeface="Century Gothic" pitchFamily="34" charset="0"/>
            </a:endParaRPr>
          </a:p>
        </p:txBody>
      </p:sp>
      <p:sp>
        <p:nvSpPr>
          <p:cNvPr id="3" name="TextBox 2"/>
          <p:cNvSpPr txBox="1"/>
          <p:nvPr/>
        </p:nvSpPr>
        <p:spPr>
          <a:xfrm>
            <a:off x="0" y="0"/>
            <a:ext cx="9144000" cy="461665"/>
          </a:xfrm>
          <a:prstGeom prst="rect">
            <a:avLst/>
          </a:prstGeom>
          <a:solidFill>
            <a:schemeClr val="tx2">
              <a:lumMod val="50000"/>
            </a:schemeClr>
          </a:solidFill>
        </p:spPr>
        <p:txBody>
          <a:bodyPr wrap="square" rtlCol="0">
            <a:spAutoFit/>
          </a:bodyPr>
          <a:lstStyle/>
          <a:p>
            <a:pPr fontAlgn="base"/>
            <a:r>
              <a:rPr lang="en-US" sz="2400" b="1" dirty="0" smtClean="0">
                <a:solidFill>
                  <a:schemeClr val="bg1"/>
                </a:solidFill>
                <a:latin typeface="Century Gothic" pitchFamily="34" charset="0"/>
              </a:rPr>
              <a:t>Lesson 2 : Boundary conditions for effective decisions</a:t>
            </a:r>
            <a:r>
              <a:rPr lang="en-US" sz="2400" dirty="0" smtClean="0"/>
              <a:t>  </a:t>
            </a:r>
            <a:endParaRPr lang="en-US" sz="2400" b="1" dirty="0" smtClean="0">
              <a:solidFill>
                <a:schemeClr val="bg1"/>
              </a:solidFill>
              <a:latin typeface="Century Gothic" pitchFamily="34" charset="0"/>
            </a:endParaRPr>
          </a:p>
        </p:txBody>
      </p:sp>
      <p:pic>
        <p:nvPicPr>
          <p:cNvPr id="4" name="Picture 4" descr="Blanche et pure"/>
          <p:cNvPicPr>
            <a:picLocks noChangeAspect="1" noChangeArrowheads="1"/>
          </p:cNvPicPr>
          <p:nvPr/>
        </p:nvPicPr>
        <p:blipFill>
          <a:blip r:embed="rId2" cstate="print"/>
          <a:srcRect/>
          <a:stretch>
            <a:fillRect/>
          </a:stretch>
        </p:blipFill>
        <p:spPr bwMode="auto">
          <a:xfrm>
            <a:off x="0" y="1382801"/>
            <a:ext cx="9144000" cy="5475199"/>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784830"/>
          </a:xfrm>
          <a:prstGeom prst="rect">
            <a:avLst/>
          </a:prstGeom>
          <a:noFill/>
        </p:spPr>
        <p:txBody>
          <a:bodyPr wrap="square">
            <a:spAutoFit/>
          </a:bodyPr>
          <a:lstStyle/>
          <a:p>
            <a:pPr fontAlgn="base"/>
            <a:r>
              <a:rPr lang="en-US" sz="1500" b="1" dirty="0" smtClean="0">
                <a:latin typeface="Century Gothic" pitchFamily="34" charset="0"/>
              </a:rPr>
              <a:t>Time is the scarcest resource. You can’t make more time. Make the most of it.  Log and analyze your time. Consider keeping </a:t>
            </a:r>
            <a:r>
              <a:rPr lang="en-US" sz="1500" b="1" dirty="0" err="1" smtClean="0">
                <a:latin typeface="Century Gothic" pitchFamily="34" charset="0"/>
              </a:rPr>
              <a:t>lits</a:t>
            </a:r>
            <a:r>
              <a:rPr lang="en-US" sz="1500" b="1" dirty="0" smtClean="0">
                <a:latin typeface="Century Gothic" pitchFamily="34" charset="0"/>
              </a:rPr>
              <a:t> of deadlines for urgent and unpleasant tasks. Effective people make it a habit to work at improving their time management.  </a:t>
            </a:r>
          </a:p>
        </p:txBody>
      </p:sp>
      <p:sp>
        <p:nvSpPr>
          <p:cNvPr id="3" name="TextBox 2"/>
          <p:cNvSpPr txBox="1"/>
          <p:nvPr/>
        </p:nvSpPr>
        <p:spPr>
          <a:xfrm>
            <a:off x="0" y="0"/>
            <a:ext cx="9144000" cy="461665"/>
          </a:xfrm>
          <a:prstGeom prst="rect">
            <a:avLst/>
          </a:prstGeom>
          <a:solidFill>
            <a:schemeClr val="accent2">
              <a:lumMod val="50000"/>
            </a:schemeClr>
          </a:solidFill>
        </p:spPr>
        <p:txBody>
          <a:bodyPr wrap="square" rtlCol="0">
            <a:spAutoFit/>
          </a:bodyPr>
          <a:lstStyle/>
          <a:p>
            <a:pPr fontAlgn="base"/>
            <a:r>
              <a:rPr lang="en-US" sz="2400" b="1" dirty="0" smtClean="0">
                <a:solidFill>
                  <a:schemeClr val="bg1"/>
                </a:solidFill>
                <a:latin typeface="Century Gothic" pitchFamily="34" charset="0"/>
              </a:rPr>
              <a:t>Lesson 3 : Know thy time</a:t>
            </a:r>
          </a:p>
        </p:txBody>
      </p:sp>
      <p:pic>
        <p:nvPicPr>
          <p:cNvPr id="1027" name="Picture 3" descr="http://l.yimg.com/g/images/spaceball.gif"/>
          <p:cNvPicPr>
            <a:picLocks noChangeAspect="1" noChangeArrowheads="1"/>
          </p:cNvPicPr>
          <p:nvPr/>
        </p:nvPicPr>
        <p:blipFill>
          <a:blip r:embed="rId2"/>
          <a:srcRect/>
          <a:stretch>
            <a:fillRect/>
          </a:stretch>
        </p:blipFill>
        <p:spPr bwMode="auto">
          <a:xfrm>
            <a:off x="190500" y="-212725"/>
            <a:ext cx="9525" cy="9525"/>
          </a:xfrm>
          <a:prstGeom prst="rect">
            <a:avLst/>
          </a:prstGeom>
          <a:noFill/>
        </p:spPr>
      </p:pic>
      <p:pic>
        <p:nvPicPr>
          <p:cNvPr id="1029" name="Picture 5" descr="http://l.yimg.com/g/images/spaceball.gif"/>
          <p:cNvPicPr>
            <a:picLocks noChangeAspect="1" noChangeArrowheads="1"/>
          </p:cNvPicPr>
          <p:nvPr/>
        </p:nvPicPr>
        <p:blipFill>
          <a:blip r:embed="rId2"/>
          <a:srcRect/>
          <a:stretch>
            <a:fillRect/>
          </a:stretch>
        </p:blipFill>
        <p:spPr bwMode="auto">
          <a:xfrm>
            <a:off x="190500" y="-212725"/>
            <a:ext cx="9525" cy="9525"/>
          </a:xfrm>
          <a:prstGeom prst="rect">
            <a:avLst/>
          </a:prstGeom>
          <a:noFill/>
        </p:spPr>
      </p:pic>
      <p:pic>
        <p:nvPicPr>
          <p:cNvPr id="1031" name="Picture 7" descr="http://l.yimg.com/g/images/spaceball.gif"/>
          <p:cNvPicPr>
            <a:picLocks noChangeAspect="1" noChangeArrowheads="1"/>
          </p:cNvPicPr>
          <p:nvPr/>
        </p:nvPicPr>
        <p:blipFill>
          <a:blip r:embed="rId2"/>
          <a:srcRect/>
          <a:stretch>
            <a:fillRect/>
          </a:stretch>
        </p:blipFill>
        <p:spPr bwMode="auto">
          <a:xfrm>
            <a:off x="190500" y="-212725"/>
            <a:ext cx="9525" cy="9525"/>
          </a:xfrm>
          <a:prstGeom prst="rect">
            <a:avLst/>
          </a:prstGeom>
          <a:noFill/>
        </p:spPr>
      </p:pic>
      <p:pic>
        <p:nvPicPr>
          <p:cNvPr id="1033" name="Picture 9" descr="http://l.yimg.com/g/images/spaceball.gif"/>
          <p:cNvPicPr>
            <a:picLocks noChangeAspect="1" noChangeArrowheads="1"/>
          </p:cNvPicPr>
          <p:nvPr/>
        </p:nvPicPr>
        <p:blipFill>
          <a:blip r:embed="rId2"/>
          <a:srcRect/>
          <a:stretch>
            <a:fillRect/>
          </a:stretch>
        </p:blipFill>
        <p:spPr bwMode="auto">
          <a:xfrm>
            <a:off x="190500" y="-212725"/>
            <a:ext cx="9525" cy="9525"/>
          </a:xfrm>
          <a:prstGeom prst="rect">
            <a:avLst/>
          </a:prstGeom>
          <a:noFill/>
        </p:spPr>
      </p:pic>
      <p:pic>
        <p:nvPicPr>
          <p:cNvPr id="8" name="Picture 2" descr="Spring"/>
          <p:cNvPicPr>
            <a:picLocks noChangeAspect="1" noChangeArrowheads="1"/>
          </p:cNvPicPr>
          <p:nvPr/>
        </p:nvPicPr>
        <p:blipFill>
          <a:blip r:embed="rId3" cstate="print"/>
          <a:srcRect/>
          <a:stretch>
            <a:fillRect/>
          </a:stretch>
        </p:blipFill>
        <p:spPr bwMode="auto">
          <a:xfrm>
            <a:off x="0" y="1367223"/>
            <a:ext cx="9144000" cy="5490777"/>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4664"/>
            <a:ext cx="9144000" cy="553998"/>
          </a:xfrm>
          <a:prstGeom prst="rect">
            <a:avLst/>
          </a:prstGeom>
          <a:noFill/>
        </p:spPr>
        <p:txBody>
          <a:bodyPr wrap="square">
            <a:spAutoFit/>
          </a:bodyPr>
          <a:lstStyle/>
          <a:p>
            <a:pPr fontAlgn="base"/>
            <a:r>
              <a:rPr lang="en-US" sz="1500" b="1" dirty="0" smtClean="0">
                <a:latin typeface="Century Gothic" pitchFamily="34" charset="0"/>
              </a:rPr>
              <a:t>Don’t spend your energy defending yesterday.  Instead, spend your energy exploiting today and the future. The best way to predict the future is to create it.</a:t>
            </a:r>
          </a:p>
        </p:txBody>
      </p:sp>
      <p:sp>
        <p:nvSpPr>
          <p:cNvPr id="3" name="TextBox 2"/>
          <p:cNvSpPr txBox="1"/>
          <p:nvPr/>
        </p:nvSpPr>
        <p:spPr>
          <a:xfrm>
            <a:off x="0" y="0"/>
            <a:ext cx="9144000" cy="461665"/>
          </a:xfrm>
          <a:prstGeom prst="rect">
            <a:avLst/>
          </a:prstGeom>
          <a:solidFill>
            <a:srgbClr val="0070C0"/>
          </a:solidFill>
        </p:spPr>
        <p:txBody>
          <a:bodyPr wrap="square" rtlCol="0">
            <a:spAutoFit/>
          </a:bodyPr>
          <a:lstStyle/>
          <a:p>
            <a:pPr fontAlgn="base"/>
            <a:r>
              <a:rPr lang="en-US" sz="2400" b="1" dirty="0" smtClean="0">
                <a:solidFill>
                  <a:schemeClr val="bg1"/>
                </a:solidFill>
                <a:latin typeface="Century Gothic" pitchFamily="34" charset="0"/>
              </a:rPr>
              <a:t>Lesson 4 : What our business is, will be, and should be.</a:t>
            </a:r>
          </a:p>
        </p:txBody>
      </p:sp>
      <p:pic>
        <p:nvPicPr>
          <p:cNvPr id="4" name="Picture 11" descr="http://www.hdwallpapers.in/walls/high_quality_sunflower-normal.jpg"/>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7763"/>
            <a:ext cx="9144000" cy="1046440"/>
          </a:xfrm>
          <a:prstGeom prst="rect">
            <a:avLst/>
          </a:prstGeom>
          <a:noFill/>
        </p:spPr>
        <p:txBody>
          <a:bodyPr wrap="square">
            <a:spAutoFit/>
          </a:bodyPr>
          <a:lstStyle/>
          <a:p>
            <a:r>
              <a:rPr lang="en-US" sz="1550" b="1" dirty="0" smtClean="0">
                <a:latin typeface="Century Gothic" pitchFamily="34" charset="0"/>
              </a:rPr>
              <a:t>Don’t make a decision unless there’s disagreement.  Disagreement provides alternatives, stimulates the imagination, and helps you break out of preconceived notions.  Understand the alternatives.  Know why people disagree.  Know both sides of the issues.  The most important thing in communication is hearing what isn’t said.  </a:t>
            </a:r>
          </a:p>
        </p:txBody>
      </p:sp>
      <p:sp>
        <p:nvSpPr>
          <p:cNvPr id="3" name="TextBox 2"/>
          <p:cNvSpPr txBox="1"/>
          <p:nvPr/>
        </p:nvSpPr>
        <p:spPr>
          <a:xfrm>
            <a:off x="0" y="0"/>
            <a:ext cx="9144000" cy="461665"/>
          </a:xfrm>
          <a:prstGeom prst="rect">
            <a:avLst/>
          </a:prstGeom>
          <a:solidFill>
            <a:schemeClr val="bg2">
              <a:lumMod val="25000"/>
            </a:schemeClr>
          </a:solidFill>
        </p:spPr>
        <p:txBody>
          <a:bodyPr wrap="square" rtlCol="0">
            <a:spAutoFit/>
          </a:bodyPr>
          <a:lstStyle/>
          <a:p>
            <a:pPr fontAlgn="base"/>
            <a:r>
              <a:rPr lang="en-US" sz="2400" b="1" dirty="0" smtClean="0">
                <a:solidFill>
                  <a:schemeClr val="bg1"/>
                </a:solidFill>
                <a:latin typeface="Century Gothic" pitchFamily="34" charset="0"/>
              </a:rPr>
              <a:t>Lesson 5 : Develop disagreement rather than consensus  </a:t>
            </a:r>
          </a:p>
        </p:txBody>
      </p:sp>
      <p:pic>
        <p:nvPicPr>
          <p:cNvPr id="4" name="Picture 2" descr="Dance floor"/>
          <p:cNvPicPr>
            <a:picLocks noChangeAspect="1" noChangeArrowheads="1"/>
          </p:cNvPicPr>
          <p:nvPr/>
        </p:nvPicPr>
        <p:blipFill>
          <a:blip r:embed="rId2" cstate="print"/>
          <a:srcRect/>
          <a:stretch>
            <a:fillRect/>
          </a:stretch>
        </p:blipFill>
        <p:spPr bwMode="auto">
          <a:xfrm>
            <a:off x="0" y="1505494"/>
            <a:ext cx="9144000" cy="5352506"/>
          </a:xfrm>
          <a:prstGeom prst="rect">
            <a:avLst/>
          </a:prstGeom>
          <a:noFill/>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peterdrucker-110301202859-phpapp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peterdrucker-110301202859-phpapp01</Template>
  <TotalTime>1</TotalTime>
  <Words>828</Words>
  <Application>Microsoft Office PowerPoint</Application>
  <PresentationFormat>On-screen Show (4:3)</PresentationFormat>
  <Paragraphs>66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peterdrucker-110301202859-phpapp01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cp:revision>
  <dcterms:created xsi:type="dcterms:W3CDTF">2013-06-01T08:08:57Z</dcterms:created>
  <dcterms:modified xsi:type="dcterms:W3CDTF">2013-06-01T08:11:33Z</dcterms:modified>
</cp:coreProperties>
</file>